
<file path=[Content_Types].xml><?xml version="1.0" encoding="utf-8"?>
<Types xmlns="http://schemas.openxmlformats.org/package/2006/content-types">
  <Default Extension="bin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9"/>
  </p:notesMasterIdLst>
  <p:sldIdLst>
    <p:sldId id="256" r:id="rId2"/>
    <p:sldId id="2884" r:id="rId3"/>
    <p:sldId id="2885" r:id="rId4"/>
    <p:sldId id="2886" r:id="rId5"/>
    <p:sldId id="2887" r:id="rId6"/>
    <p:sldId id="2888" r:id="rId7"/>
    <p:sldId id="258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2528"/>
    <a:srgbClr val="A50021"/>
    <a:srgbClr val="005F71"/>
    <a:srgbClr val="F8F8F8"/>
    <a:srgbClr val="7B7B7B"/>
    <a:srgbClr val="A9A8A9"/>
    <a:srgbClr val="E3DCD9"/>
    <a:srgbClr val="000971"/>
    <a:srgbClr val="00A7C8"/>
    <a:srgbClr val="B397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7C107D-83E3-40AA-9DA4-C701805031A0}" v="344" dt="2023-04-11T16:40:35.91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668" autoAdjust="0"/>
    <p:restoredTop sz="82883" autoAdjust="0"/>
  </p:normalViewPr>
  <p:slideViewPr>
    <p:cSldViewPr snapToGrid="0" showGuides="1">
      <p:cViewPr varScale="1">
        <p:scale>
          <a:sx n="63" d="100"/>
          <a:sy n="63" d="100"/>
        </p:scale>
        <p:origin x="1012" y="6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CD72A38B-F9FA-4036-A084-652409E98F08}" type="datetimeFigureOut">
              <a:rPr lang="en-GB"/>
              <a:pPr/>
              <a:t>13/04/2023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49436F85-577F-4A92-A47F-D540A2BCC821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8091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is Copenhagen </a:t>
            </a:r>
          </a:p>
          <a:p>
            <a:r>
              <a:rPr lang="en-GB" dirty="0" err="1"/>
              <a:t>Navn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forspørgsel</a:t>
            </a:r>
            <a:r>
              <a:rPr lang="en-GB" dirty="0"/>
              <a:t>/Kongres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Fed </a:t>
            </a:r>
            <a:r>
              <a:rPr lang="en-GB" dirty="0" err="1"/>
              <a:t>skrift</a:t>
            </a:r>
            <a:r>
              <a:rPr lang="en-GB" dirty="0"/>
              <a:t> </a:t>
            </a:r>
            <a:r>
              <a:rPr lang="en-GB" dirty="0" err="1"/>
              <a:t>tjek</a:t>
            </a:r>
            <a:endParaRPr lang="en-GB" dirty="0"/>
          </a:p>
          <a:p>
            <a:r>
              <a:rPr lang="en-GB" dirty="0" err="1"/>
              <a:t>Logoer</a:t>
            </a:r>
            <a:r>
              <a:rPr lang="en-GB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1848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bin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bin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 mørkt billede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dsholder til billede 0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  <a:solidFill>
            <a:srgbClr val="7B7B7B"/>
          </a:solidFill>
        </p:spPr>
        <p:txBody>
          <a:bodyPr lIns="2520000" tIns="180000" anchor="t" anchorCtr="0"/>
          <a:lstStyle>
            <a:lvl1pPr marL="0" indent="0" algn="l">
              <a:buFontTx/>
              <a:buNone/>
              <a:defRPr sz="1200" b="0" baseline="0">
                <a:solidFill>
                  <a:schemeClr val="bg1">
                    <a:lumMod val="85000"/>
                  </a:schemeClr>
                </a:solidFill>
                <a:latin typeface="+mj-lt"/>
              </a:defRPr>
            </a:lvl1pPr>
          </a:lstStyle>
          <a:p>
            <a:r>
              <a:rPr lang="da-DK" dirty="0"/>
              <a:t>Klik her og indsæt mørkt billede, via fanen Indsæt, Billeder</a:t>
            </a:r>
          </a:p>
        </p:txBody>
      </p:sp>
      <p:sp>
        <p:nvSpPr>
          <p:cNvPr id="2" name="FLD_PresentationTitle"/>
          <p:cNvSpPr>
            <a:spLocks noGrp="1"/>
          </p:cNvSpPr>
          <p:nvPr>
            <p:ph type="ctrTitle" hasCustomPrompt="1"/>
          </p:nvPr>
        </p:nvSpPr>
        <p:spPr>
          <a:xfrm>
            <a:off x="930275" y="2722449"/>
            <a:ext cx="10547350" cy="2487971"/>
          </a:xfrm>
        </p:spPr>
        <p:txBody>
          <a:bodyPr anchor="b"/>
          <a:lstStyle>
            <a:lvl1pPr marL="0" indent="0" algn="l" defTabSz="1080000">
              <a:lnSpc>
                <a:spcPct val="80000"/>
              </a:lnSpc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a-DK" dirty="0"/>
              <a:t>Klik for at tilføje en titel</a:t>
            </a:r>
          </a:p>
        </p:txBody>
      </p:sp>
      <p:sp>
        <p:nvSpPr>
          <p:cNvPr id="3" name="FLD_PresentationSubtitle"/>
          <p:cNvSpPr>
            <a:spLocks noGrp="1"/>
          </p:cNvSpPr>
          <p:nvPr>
            <p:ph type="subTitle" idx="1" hasCustomPrompt="1"/>
          </p:nvPr>
        </p:nvSpPr>
        <p:spPr>
          <a:xfrm>
            <a:off x="930275" y="5445408"/>
            <a:ext cx="9683511" cy="432000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000" b="0" cap="all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tilføje en undertitel</a:t>
            </a:r>
          </a:p>
        </p:txBody>
      </p:sp>
      <p:sp>
        <p:nvSpPr>
          <p:cNvPr id="10" name="Pladsholder til logo"/>
          <p:cNvSpPr>
            <a:spLocks noGrp="1"/>
          </p:cNvSpPr>
          <p:nvPr>
            <p:ph type="body" sz="quarter" idx="10" hasCustomPrompt="1"/>
          </p:nvPr>
        </p:nvSpPr>
        <p:spPr>
          <a:xfrm>
            <a:off x="10613786" y="5661408"/>
            <a:ext cx="1393200" cy="946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.</a:t>
            </a:r>
          </a:p>
        </p:txBody>
      </p:sp>
      <p:sp>
        <p:nvSpPr>
          <p:cNvPr id="7" name="Pladsholder til slidenummer 3" hidden="1">
            <a:extLst>
              <a:ext uri="{FF2B5EF4-FFF2-40B4-BE49-F238E27FC236}">
                <a16:creationId xmlns:a16="http://schemas.microsoft.com/office/drawing/2014/main" id="{DF3E9F00-C7AB-4461-A6F6-B71B24B9A9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 vert="horz" lIns="144000" tIns="0" rIns="0" bIns="0" rtlCol="0" anchor="ctr"/>
          <a:lstStyle>
            <a:lvl1pPr algn="l">
              <a:defRPr sz="100">
                <a:noFill/>
              </a:defRPr>
            </a:lvl1pPr>
          </a:lstStyle>
          <a:p>
            <a:fld id="{CCCAD0B6-E425-4E22-8CA8-D12D2F73CE96}" type="slidenum">
              <a:rPr lang="da-DK" smtClean="0"/>
              <a:pPr/>
              <a:t>‹#›</a:t>
            </a:fld>
            <a:endParaRPr lang="da-DK" dirty="0"/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5FB194E6-71D9-7744-2AA9-D1611A732D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022" y="249792"/>
            <a:ext cx="1987673" cy="202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338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 mørkt billede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dsholder til billede 0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  <a:solidFill>
            <a:srgbClr val="7B7B7B"/>
          </a:solidFill>
        </p:spPr>
        <p:txBody>
          <a:bodyPr lIns="2520000" tIns="180000" anchor="t" anchorCtr="0"/>
          <a:lstStyle>
            <a:lvl1pPr marL="0" indent="0" algn="l">
              <a:buFontTx/>
              <a:buNone/>
              <a:defRPr sz="1200" b="0" baseline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a-DK" dirty="0"/>
              <a:t>Klik her og indsæt mørkt billede, via fanen Indsæt, Billeder</a:t>
            </a:r>
          </a:p>
        </p:txBody>
      </p:sp>
      <p:sp>
        <p:nvSpPr>
          <p:cNvPr id="11" name="Pladsholder til logo"/>
          <p:cNvSpPr>
            <a:spLocks noGrp="1"/>
          </p:cNvSpPr>
          <p:nvPr>
            <p:ph type="body" sz="quarter" idx="10" hasCustomPrompt="1"/>
          </p:nvPr>
        </p:nvSpPr>
        <p:spPr>
          <a:xfrm>
            <a:off x="10370583" y="5638996"/>
            <a:ext cx="1393200" cy="946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.</a:t>
            </a:r>
          </a:p>
        </p:txBody>
      </p:sp>
      <p:sp>
        <p:nvSpPr>
          <p:cNvPr id="8" name="Pladsholder til slidenummer 3" hidden="1">
            <a:extLst>
              <a:ext uri="{FF2B5EF4-FFF2-40B4-BE49-F238E27FC236}">
                <a16:creationId xmlns:a16="http://schemas.microsoft.com/office/drawing/2014/main" id="{D25B89CB-D3EE-4B47-9488-2736E99792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 vert="horz" lIns="144000" tIns="0" rIns="0" bIns="0" rtlCol="0" anchor="ctr"/>
          <a:lstStyle>
            <a:lvl1pPr algn="l">
              <a:defRPr sz="100">
                <a:noFill/>
              </a:defRPr>
            </a:lvl1pPr>
          </a:lstStyle>
          <a:p>
            <a:fld id="{CCCAD0B6-E425-4E22-8CA8-D12D2F73CE96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4" name="FLD_PresentationTitle">
            <a:extLst>
              <a:ext uri="{FF2B5EF4-FFF2-40B4-BE49-F238E27FC236}">
                <a16:creationId xmlns:a16="http://schemas.microsoft.com/office/drawing/2014/main" id="{B393A41F-2963-07BD-216D-7709F5B12E8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0275" y="2722449"/>
            <a:ext cx="10547350" cy="2487971"/>
          </a:xfrm>
        </p:spPr>
        <p:txBody>
          <a:bodyPr anchor="b"/>
          <a:lstStyle>
            <a:lvl1pPr marL="0" indent="0" algn="l" defTabSz="1080000">
              <a:lnSpc>
                <a:spcPct val="80000"/>
              </a:lnSpc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a-DK" dirty="0"/>
              <a:t>Klik for at tilføje en titel</a:t>
            </a:r>
          </a:p>
        </p:txBody>
      </p:sp>
      <p:sp>
        <p:nvSpPr>
          <p:cNvPr id="5" name="FLD_PresentationSubtitle">
            <a:extLst>
              <a:ext uri="{FF2B5EF4-FFF2-40B4-BE49-F238E27FC236}">
                <a16:creationId xmlns:a16="http://schemas.microsoft.com/office/drawing/2014/main" id="{DAF2C258-F233-B0DF-1E2C-DDF72657E02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30275" y="5445408"/>
            <a:ext cx="9683511" cy="432000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000" b="0" cap="all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tilføje en undertitel</a:t>
            </a:r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5240B6B9-38F6-449E-470E-4FC5BAA619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022" y="249792"/>
            <a:ext cx="1987673" cy="202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618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dirty="0"/>
              <a:t>Klik for at tilføje en titel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378C50A3-8B58-4A5F-A1F4-36CB1F194B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4A139D-8C3F-46EE-9130-DF2F179B32A2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4" name="Pladsholder til dato 3" hidden="1">
            <a:extLst>
              <a:ext uri="{FF2B5EF4-FFF2-40B4-BE49-F238E27FC236}">
                <a16:creationId xmlns:a16="http://schemas.microsoft.com/office/drawing/2014/main" id="{F528C2B3-72AE-459D-92D3-E18CDB072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1407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og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7076400" y="1"/>
            <a:ext cx="5115600" cy="6857999"/>
          </a:xfrm>
          <a:solidFill>
            <a:schemeClr val="bg1"/>
          </a:solidFill>
          <a:ln>
            <a:noFill/>
          </a:ln>
        </p:spPr>
        <p:txBody>
          <a:bodyPr tIns="720000" anchor="ctr" anchorCtr="0"/>
          <a:lstStyle>
            <a:lvl1pPr marL="0" indent="0" algn="ctr">
              <a:buNone/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da-DK" dirty="0"/>
              <a:t>Klik på ikonet og indsæt billede</a:t>
            </a:r>
            <a:endParaRPr lang="en-GB" dirty="0"/>
          </a:p>
        </p:txBody>
      </p:sp>
      <p:sp>
        <p:nvSpPr>
          <p:cNvPr id="3" name="Titel 2"/>
          <p:cNvSpPr>
            <a:spLocks noGrp="1"/>
          </p:cNvSpPr>
          <p:nvPr>
            <p:ph type="title" hasCustomPrompt="1"/>
          </p:nvPr>
        </p:nvSpPr>
        <p:spPr>
          <a:xfrm>
            <a:off x="930509" y="779193"/>
            <a:ext cx="5506291" cy="127843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a-DK" dirty="0"/>
              <a:t>Klik for at tilføje en titel</a:t>
            </a:r>
          </a:p>
        </p:txBody>
      </p:sp>
      <p:sp>
        <p:nvSpPr>
          <p:cNvPr id="7" name="Pladsholder til tekst 6"/>
          <p:cNvSpPr>
            <a:spLocks noGrp="1"/>
          </p:cNvSpPr>
          <p:nvPr>
            <p:ph type="body" sz="quarter" idx="12" hasCustomPrompt="1"/>
          </p:nvPr>
        </p:nvSpPr>
        <p:spPr>
          <a:xfrm>
            <a:off x="930275" y="2197100"/>
            <a:ext cx="5507038" cy="4518025"/>
          </a:xfrm>
        </p:spPr>
        <p:txBody>
          <a:bodyPr/>
          <a:lstStyle>
            <a:lvl1pPr marL="230400" indent="-230400">
              <a:lnSpc>
                <a:spcPct val="90000"/>
              </a:lnSpc>
              <a:buFont typeface="Arial" panose="020B0604020202020204" pitchFamily="34" charset="0"/>
              <a:buChar char="•"/>
              <a:defRPr lang="da-DK" sz="2200" b="0" kern="1200" dirty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7600" indent="-230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800" kern="1200" dirty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BE9E79D-6A42-432A-A2D7-35C6640165E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C4A139D-8C3F-46EE-9130-DF2F179B32A2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2" name="Pladsholder til dato 1" hidden="1">
            <a:extLst>
              <a:ext uri="{FF2B5EF4-FFF2-40B4-BE49-F238E27FC236}">
                <a16:creationId xmlns:a16="http://schemas.microsoft.com/office/drawing/2014/main" id="{B846B385-D8F6-4A3C-947C-E5FD24636332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56201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8522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30509" y="779193"/>
            <a:ext cx="10548000" cy="67662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a-DK" dirty="0"/>
              <a:t>Klik for at tilføje en titel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0509" y="1564105"/>
            <a:ext cx="10548000" cy="51514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dirty="0"/>
              <a:t>Klik for at redigere i master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D0631037-27DA-4F18-B7C0-36E74E5D2E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0400" y="6356350"/>
            <a:ext cx="711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2"/>
                </a:solidFill>
                <a:latin typeface="+mn-lt"/>
              </a:defRPr>
            </a:lvl1pPr>
          </a:lstStyle>
          <a:p>
            <a:fld id="{DC4A139D-8C3F-46EE-9130-DF2F179B32A2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8" name="Pladsholder til dato 7" hidden="1"/>
          <p:cNvSpPr>
            <a:spLocks noGrp="1"/>
          </p:cNvSpPr>
          <p:nvPr>
            <p:ph type="dt" sz="half" idx="2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">
                <a:noFill/>
                <a:latin typeface="Arial" panose="020B0604020202020204" pitchFamily="34" charset="0"/>
              </a:defRPr>
            </a:lvl1pPr>
          </a:lstStyle>
          <a:p>
            <a:endParaRPr lang="da-DK" dirty="0"/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2EDB571B-81CA-F6B8-734A-AB303CACCE5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27" y="5538807"/>
            <a:ext cx="1065381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522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0" r:id="rId2"/>
    <p:sldLayoutId id="2147483655" r:id="rId3"/>
    <p:sldLayoutId id="2147483651" r:id="rId4"/>
    <p:sldLayoutId id="2147483656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rgbClr val="A50021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​"/>
        <a:defRPr sz="2600" b="0" kern="1200" cap="all" baseline="0">
          <a:solidFill>
            <a:srgbClr val="A5002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​"/>
        <a:defRPr sz="2200" kern="1200">
          <a:solidFill>
            <a:srgbClr val="A50021"/>
          </a:solidFill>
          <a:latin typeface="+mn-lt"/>
          <a:ea typeface="+mn-ea"/>
          <a:cs typeface="+mn-cs"/>
        </a:defRPr>
      </a:lvl2pPr>
      <a:lvl3pPr marL="230400" indent="-2304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rgbClr val="A50021"/>
          </a:solidFill>
          <a:latin typeface="+mn-lt"/>
          <a:ea typeface="+mn-ea"/>
          <a:cs typeface="+mn-cs"/>
        </a:defRPr>
      </a:lvl3pPr>
      <a:lvl4pPr marL="687600" indent="-2304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A50021"/>
          </a:solidFill>
          <a:latin typeface="+mn-lt"/>
          <a:ea typeface="+mn-ea"/>
          <a:cs typeface="+mn-cs"/>
        </a:defRPr>
      </a:lvl4pPr>
      <a:lvl5pPr marL="687600" indent="-2304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rgbClr val="A50021"/>
          </a:solidFill>
          <a:latin typeface="+mn-lt"/>
          <a:ea typeface="+mn-ea"/>
          <a:cs typeface="+mn-cs"/>
        </a:defRPr>
      </a:lvl5pPr>
      <a:lvl6pPr marL="687600" indent="-2304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6pPr>
      <a:lvl7pPr marL="687600" indent="-2304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7pPr>
      <a:lvl8pPr marL="687600" indent="-2304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8pPr>
      <a:lvl9pPr marL="687600" indent="-2304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86" userDrawn="1">
          <p15:clr>
            <a:srgbClr val="F26B43"/>
          </p15:clr>
        </p15:guide>
        <p15:guide id="2" pos="7230" userDrawn="1">
          <p15:clr>
            <a:srgbClr val="F26B43"/>
          </p15:clr>
        </p15:guide>
        <p15:guide id="3" orient="horz" pos="490" userDrawn="1">
          <p15:clr>
            <a:srgbClr val="F26B43"/>
          </p15:clr>
        </p15:guide>
        <p15:guide id="4" orient="horz" pos="1296" userDrawn="1">
          <p15:clr>
            <a:srgbClr val="F26B43"/>
          </p15:clr>
        </p15:guide>
        <p15:guide id="5" orient="horz" pos="1384" userDrawn="1">
          <p15:clr>
            <a:srgbClr val="F26B43"/>
          </p15:clr>
        </p15:guide>
        <p15:guide id="6" orient="horz" pos="423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jpe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e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onderfulcopenhagen.com/convention-bureau/association-congresses/our-services-local-hosts" TargetMode="External"/><Relationship Id="rId3" Type="http://schemas.openxmlformats.org/officeDocument/2006/relationships/tags" Target="../tags/tag4.xml"/><Relationship Id="rId7" Type="http://schemas.openxmlformats.org/officeDocument/2006/relationships/image" Target="../media/image31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0.jpg"/><Relationship Id="rId5" Type="http://schemas.openxmlformats.org/officeDocument/2006/relationships/image" Target="../media/image29.jpeg"/><Relationship Id="rId10" Type="http://schemas.openxmlformats.org/officeDocument/2006/relationships/image" Target="../media/image3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41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DC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lede 46" descr="Et billede, der indeholder udendørs, cykel, bygning, vej&#10;&#10;Automatisk genereret beskrivelse">
            <a:extLst>
              <a:ext uri="{FF2B5EF4-FFF2-40B4-BE49-F238E27FC236}">
                <a16:creationId xmlns:a16="http://schemas.microsoft.com/office/drawing/2014/main" id="{FF33358F-0DF0-AC27-B0D3-AF2ECB5A03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15" b="13536"/>
          <a:stretch/>
        </p:blipFill>
        <p:spPr bwMode="auto">
          <a:xfrm>
            <a:off x="0" y="0"/>
            <a:ext cx="12192000" cy="68471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FLD_PresentationTitle"/>
          <p:cNvSpPr>
            <a:spLocks noGrp="1"/>
          </p:cNvSpPr>
          <p:nvPr>
            <p:ph type="title"/>
          </p:nvPr>
        </p:nvSpPr>
        <p:spPr>
          <a:xfrm>
            <a:off x="109458" y="6263964"/>
            <a:ext cx="9496926" cy="702406"/>
          </a:xfrm>
        </p:spPr>
        <p:txBody>
          <a:bodyPr/>
          <a:lstStyle/>
          <a:p>
            <a:pPr indent="0" algn="ctr"/>
            <a:r>
              <a:rPr lang="da-DK" sz="4000" dirty="0">
                <a:solidFill>
                  <a:srgbClr val="802528"/>
                </a:solidFill>
                <a:latin typeface="+mj-lt"/>
                <a:cs typeface="Arial" panose="020B0604020202020204" pitchFamily="34" charset="0"/>
              </a:rPr>
              <a:t>Zonta </a:t>
            </a:r>
            <a:r>
              <a:rPr lang="da-DK" sz="4000" dirty="0" err="1">
                <a:solidFill>
                  <a:srgbClr val="802528"/>
                </a:solidFill>
                <a:latin typeface="+mj-lt"/>
                <a:cs typeface="Arial" panose="020B0604020202020204" pitchFamily="34" charset="0"/>
              </a:rPr>
              <a:t>inTERDISTRICT</a:t>
            </a:r>
            <a:r>
              <a:rPr lang="da-DK" sz="4000" dirty="0">
                <a:solidFill>
                  <a:srgbClr val="802528"/>
                </a:solidFill>
                <a:latin typeface="+mj-lt"/>
                <a:cs typeface="Arial" panose="020B0604020202020204" pitchFamily="34" charset="0"/>
              </a:rPr>
              <a:t> SEMINAR 2025</a:t>
            </a:r>
          </a:p>
        </p:txBody>
      </p:sp>
      <p:sp>
        <p:nvSpPr>
          <p:cNvPr id="2" name="Pladsholder til slidenummer 1">
            <a:extLst>
              <a:ext uri="{FF2B5EF4-FFF2-40B4-BE49-F238E27FC236}">
                <a16:creationId xmlns:a16="http://schemas.microsoft.com/office/drawing/2014/main" id="{7C24AA2B-3252-465A-B80B-D713CFF637E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CCCAD0B6-E425-4E22-8CA8-D12D2F73CE96}" type="slidenum">
              <a:rPr lang="da-DK" smtClean="0">
                <a:latin typeface="+mj-lt"/>
                <a:cs typeface="Arial" panose="020B0604020202020204" pitchFamily="34" charset="0"/>
              </a:rPr>
              <a:pPr/>
              <a:t>1</a:t>
            </a:fld>
            <a:endParaRPr lang="da-DK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3" name="FLD_PresentationTitle">
            <a:extLst>
              <a:ext uri="{FF2B5EF4-FFF2-40B4-BE49-F238E27FC236}">
                <a16:creationId xmlns:a16="http://schemas.microsoft.com/office/drawing/2014/main" id="{0FB955E6-ABDD-DB9B-F877-52A2664C675F}"/>
              </a:ext>
            </a:extLst>
          </p:cNvPr>
          <p:cNvSpPr txBox="1">
            <a:spLocks/>
          </p:cNvSpPr>
          <p:nvPr/>
        </p:nvSpPr>
        <p:spPr>
          <a:xfrm>
            <a:off x="397872" y="195822"/>
            <a:ext cx="6833971" cy="1354217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indent="1080000" algn="l" defTabSz="10800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80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0"/>
            <a:r>
              <a:rPr lang="da-DK" sz="7000" dirty="0">
                <a:solidFill>
                  <a:srgbClr val="802528"/>
                </a:solidFill>
                <a:cs typeface="Arial" panose="020B0604020202020204" pitchFamily="34" charset="0"/>
              </a:rPr>
              <a:t>COPENHAGEN</a:t>
            </a:r>
          </a:p>
          <a:p>
            <a:pPr indent="0"/>
            <a:r>
              <a:rPr lang="da-DK" sz="4000" dirty="0">
                <a:solidFill>
                  <a:srgbClr val="802528"/>
                </a:solidFill>
                <a:cs typeface="Arial" panose="020B0604020202020204" pitchFamily="34" charset="0"/>
              </a:rPr>
              <a:t>HOST CITY</a:t>
            </a:r>
            <a:endParaRPr lang="da-DK" sz="7000" dirty="0">
              <a:solidFill>
                <a:srgbClr val="802528"/>
              </a:solidFill>
              <a:cs typeface="Arial" panose="020B0604020202020204" pitchFamily="34" charset="0"/>
            </a:endParaRPr>
          </a:p>
        </p:txBody>
      </p:sp>
      <p:pic>
        <p:nvPicPr>
          <p:cNvPr id="21" name="Picture 20" descr="Logo, company name&#10;&#10;Description automatically generated">
            <a:extLst>
              <a:ext uri="{FF2B5EF4-FFF2-40B4-BE49-F238E27FC236}">
                <a16:creationId xmlns:a16="http://schemas.microsoft.com/office/drawing/2014/main" id="{C2D89AAA-9F0A-7937-3F1B-6B1C045A12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446" y="4561475"/>
            <a:ext cx="2130762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7875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F9B9DF78-5F9E-5DAC-1014-E4605C5DDA1A}"/>
              </a:ext>
            </a:extLst>
          </p:cNvPr>
          <p:cNvSpPr txBox="1">
            <a:spLocks/>
          </p:cNvSpPr>
          <p:nvPr/>
        </p:nvSpPr>
        <p:spPr>
          <a:xfrm>
            <a:off x="4280580" y="1213419"/>
            <a:ext cx="7819701" cy="481440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​"/>
              <a:defRPr sz="2600" b="0" kern="1200" cap="all" baseline="0">
                <a:solidFill>
                  <a:srgbClr val="A5002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​"/>
              <a:defRPr sz="2200" kern="1200">
                <a:solidFill>
                  <a:srgbClr val="A50021"/>
                </a:solidFill>
                <a:latin typeface="+mn-lt"/>
                <a:ea typeface="+mn-ea"/>
                <a:cs typeface="+mn-cs"/>
              </a:defRPr>
            </a:lvl2pPr>
            <a:lvl3pPr marL="230400" indent="-230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rgbClr val="A50021"/>
                </a:solidFill>
                <a:latin typeface="+mn-lt"/>
                <a:ea typeface="+mn-ea"/>
                <a:cs typeface="+mn-cs"/>
              </a:defRPr>
            </a:lvl3pPr>
            <a:lvl4pPr marL="687600" indent="-2304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A50021"/>
                </a:solidFill>
                <a:latin typeface="+mn-lt"/>
                <a:ea typeface="+mn-ea"/>
                <a:cs typeface="+mn-cs"/>
              </a:defRPr>
            </a:lvl4pPr>
            <a:lvl5pPr marL="687600" indent="-2304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rgbClr val="A50021"/>
                </a:solidFill>
                <a:latin typeface="+mn-lt"/>
                <a:ea typeface="+mn-ea"/>
                <a:cs typeface="+mn-cs"/>
              </a:defRPr>
            </a:lvl5pPr>
            <a:lvl6pPr marL="687600" indent="-2304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6pPr>
            <a:lvl7pPr marL="687600" indent="-2304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7pPr>
            <a:lvl8pPr marL="687600" indent="-2304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8pPr>
            <a:lvl9pPr marL="687600" indent="-2304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2800" indent="-172800" defTabSz="457178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700" cap="none" dirty="0" err="1">
                <a:solidFill>
                  <a:srgbClr val="802528"/>
                </a:solidFill>
                <a:latin typeface="+mj-lt"/>
                <a:ea typeface="Century Gothic" charset="0"/>
                <a:cs typeface="Arial" panose="020B0604020202020204" pitchFamily="34" charset="0"/>
              </a:rPr>
              <a:t>Zonta’s</a:t>
            </a:r>
            <a:r>
              <a:rPr lang="en-US" sz="1700" cap="none" dirty="0">
                <a:solidFill>
                  <a:srgbClr val="802528"/>
                </a:solidFill>
                <a:latin typeface="+mj-lt"/>
                <a:ea typeface="Century Gothic" charset="0"/>
                <a:cs typeface="Arial" panose="020B0604020202020204" pitchFamily="34" charset="0"/>
              </a:rPr>
              <a:t> European Interdistrict Seminar has never been in Denmark</a:t>
            </a:r>
          </a:p>
          <a:p>
            <a:pPr marL="172800" indent="-172800" defTabSz="457178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700" cap="none" dirty="0">
                <a:solidFill>
                  <a:srgbClr val="802528"/>
                </a:solidFill>
                <a:latin typeface="+mj-lt"/>
                <a:ea typeface="Century Gothic" charset="0"/>
                <a:cs typeface="Arial" panose="020B0604020202020204" pitchFamily="34" charset="0"/>
              </a:rPr>
              <a:t>One of the safest city in the world</a:t>
            </a:r>
            <a:r>
              <a:rPr lang="en-US" sz="1700" cap="none" baseline="30000" dirty="0">
                <a:solidFill>
                  <a:srgbClr val="802528"/>
                </a:solidFill>
                <a:latin typeface="+mj-lt"/>
                <a:ea typeface="Century Gothic" charset="0"/>
                <a:cs typeface="Arial" panose="020B0604020202020204" pitchFamily="34" charset="0"/>
              </a:rPr>
              <a:t>1</a:t>
            </a:r>
            <a:endParaRPr lang="en-US" sz="1700" cap="none" dirty="0">
              <a:solidFill>
                <a:srgbClr val="802528"/>
              </a:solidFill>
              <a:latin typeface="+mj-lt"/>
              <a:ea typeface="Century Gothic" charset="0"/>
              <a:cs typeface="Arial" panose="020B0604020202020204" pitchFamily="34" charset="0"/>
            </a:endParaRPr>
          </a:p>
          <a:p>
            <a:pPr marL="172800" indent="-172800" defTabSz="457178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700" cap="none" dirty="0">
                <a:solidFill>
                  <a:srgbClr val="802528"/>
                </a:solidFill>
                <a:latin typeface="+mj-lt"/>
                <a:ea typeface="Century Gothic" charset="0"/>
                <a:cs typeface="Arial" panose="020B0604020202020204" pitchFamily="34" charset="0"/>
              </a:rPr>
              <a:t>One of the best cities in the world for quality of life</a:t>
            </a:r>
            <a:r>
              <a:rPr lang="en-US" sz="1700" cap="none" baseline="30000" dirty="0">
                <a:solidFill>
                  <a:srgbClr val="802528"/>
                </a:solidFill>
                <a:latin typeface="+mj-lt"/>
                <a:ea typeface="Century Gothic" charset="0"/>
                <a:cs typeface="Arial" panose="020B0604020202020204" pitchFamily="34" charset="0"/>
              </a:rPr>
              <a:t>2</a:t>
            </a:r>
            <a:endParaRPr lang="en-US" sz="1700" cap="none" dirty="0">
              <a:solidFill>
                <a:srgbClr val="802528"/>
              </a:solidFill>
              <a:latin typeface="+mj-lt"/>
              <a:ea typeface="Century Gothic" charset="0"/>
              <a:cs typeface="Arial" panose="020B0604020202020204" pitchFamily="34" charset="0"/>
            </a:endParaRPr>
          </a:p>
          <a:p>
            <a:pPr marL="172800" indent="-172800" defTabSz="457178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700" cap="none" dirty="0">
                <a:solidFill>
                  <a:srgbClr val="802528"/>
                </a:solidFill>
                <a:latin typeface="+mj-lt"/>
                <a:ea typeface="Century Gothic" charset="0"/>
                <a:cs typeface="Arial" panose="020B0604020202020204" pitchFamily="34" charset="0"/>
              </a:rPr>
              <a:t>One of the least corrupt destinations in the world (Transparency International)</a:t>
            </a:r>
          </a:p>
          <a:p>
            <a:pPr marL="172800" indent="-172800" defTabSz="457178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700" cap="none" dirty="0">
                <a:solidFill>
                  <a:srgbClr val="802528"/>
                </a:solidFill>
                <a:latin typeface="+mj-lt"/>
                <a:ea typeface="Century Gothic" charset="0"/>
                <a:cs typeface="Arial" panose="020B0604020202020204" pitchFamily="34" charset="0"/>
              </a:rPr>
              <a:t>Experienced and popular congress city with a professional approach and assistance</a:t>
            </a:r>
          </a:p>
          <a:p>
            <a:pPr marL="172800" indent="-172800" defTabSz="457178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700" cap="none" dirty="0">
                <a:solidFill>
                  <a:srgbClr val="802528"/>
                </a:solidFill>
                <a:latin typeface="+mj-lt"/>
                <a:ea typeface="Century Gothic" charset="0"/>
                <a:cs typeface="Arial" panose="020B0604020202020204" pitchFamily="34" charset="0"/>
              </a:rPr>
              <a:t>International airport with many direct flights, frequent trains/metro to the city center, short distances and good infrastructure</a:t>
            </a:r>
          </a:p>
          <a:p>
            <a:pPr marL="172800" indent="-172800" defTabSz="457178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700" cap="none" dirty="0">
                <a:solidFill>
                  <a:srgbClr val="802528"/>
                </a:solidFill>
                <a:latin typeface="+mj-lt"/>
                <a:ea typeface="Century Gothic" charset="0"/>
                <a:cs typeface="Arial" panose="020B0604020202020204" pitchFamily="34" charset="0"/>
              </a:rPr>
              <a:t>English-speaking population</a:t>
            </a:r>
          </a:p>
          <a:p>
            <a:pPr marL="172800" indent="-172800" defTabSz="457178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700" cap="none" dirty="0">
                <a:solidFill>
                  <a:srgbClr val="802528"/>
                </a:solidFill>
                <a:latin typeface="+mj-lt"/>
                <a:ea typeface="Century Gothic" charset="0"/>
                <a:cs typeface="Arial" panose="020B0604020202020204" pitchFamily="34" charset="0"/>
              </a:rPr>
              <a:t>Green frontrunner - sustainable focus in everything</a:t>
            </a:r>
          </a:p>
          <a:p>
            <a:pPr marL="172800" indent="-172800" defTabSz="457178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700" cap="none" dirty="0">
                <a:solidFill>
                  <a:srgbClr val="802528"/>
                </a:solidFill>
                <a:latin typeface="+mj-lt"/>
                <a:ea typeface="Century Gothic" charset="0"/>
                <a:cs typeface="Arial" panose="020B0604020202020204" pitchFamily="34" charset="0"/>
              </a:rPr>
              <a:t>History, innovative design, shopping and architecture</a:t>
            </a:r>
            <a:endParaRPr lang="en-US" sz="1700" dirty="0">
              <a:solidFill>
                <a:srgbClr val="802528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38548C2-0B1F-C240-2968-61E9D1CEF03D}"/>
              </a:ext>
            </a:extLst>
          </p:cNvPr>
          <p:cNvSpPr/>
          <p:nvPr/>
        </p:nvSpPr>
        <p:spPr>
          <a:xfrm>
            <a:off x="0" y="-13239"/>
            <a:ext cx="4138580" cy="6858000"/>
          </a:xfrm>
          <a:prstGeom prst="rect">
            <a:avLst/>
          </a:prstGeom>
          <a:solidFill>
            <a:srgbClr val="802528"/>
          </a:solidFill>
          <a:ln>
            <a:solidFill>
              <a:srgbClr val="8025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US" dirty="0" err="1">
              <a:solidFill>
                <a:srgbClr val="802528"/>
              </a:solidFill>
            </a:endParaRP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05F13E7D-7B70-7758-BEB1-09D138B24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0160" y="203330"/>
            <a:ext cx="6410256" cy="283010"/>
          </a:xfrm>
        </p:spPr>
        <p:txBody>
          <a:bodyPr anchor="t">
            <a:noAutofit/>
          </a:bodyPr>
          <a:lstStyle/>
          <a:p>
            <a:r>
              <a:rPr lang="da-DK" sz="2500" dirty="0">
                <a:solidFill>
                  <a:srgbClr val="802528"/>
                </a:solidFill>
                <a:latin typeface="+mj-lt"/>
                <a:cs typeface="Arial" panose="020B0604020202020204" pitchFamily="34" charset="0"/>
              </a:rPr>
              <a:t>WHY COPENHAGEN?</a:t>
            </a:r>
          </a:p>
        </p:txBody>
      </p:sp>
      <p:pic>
        <p:nvPicPr>
          <p:cNvPr id="28" name="Picture 27" descr="Logo, company name&#10;&#10;Description automatically generated">
            <a:extLst>
              <a:ext uri="{FF2B5EF4-FFF2-40B4-BE49-F238E27FC236}">
                <a16:creationId xmlns:a16="http://schemas.microsoft.com/office/drawing/2014/main" id="{0BCD51D5-D3C5-8627-561C-870E97CFA3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36" y="5276139"/>
            <a:ext cx="1415785" cy="144000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0F2307B6-2CE1-D8B7-DCA9-7A4E8812973E}"/>
              </a:ext>
            </a:extLst>
          </p:cNvPr>
          <p:cNvGrpSpPr/>
          <p:nvPr/>
        </p:nvGrpSpPr>
        <p:grpSpPr>
          <a:xfrm>
            <a:off x="91718" y="344835"/>
            <a:ext cx="3882952" cy="5359041"/>
            <a:chOff x="176708" y="344251"/>
            <a:chExt cx="3882952" cy="5359041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B8DB4C0-3A3A-9FAD-5DB4-A536A0A366D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6708" y="344251"/>
              <a:ext cx="3882952" cy="5359041"/>
              <a:chOff x="7258912" y="526384"/>
              <a:chExt cx="4853690" cy="6698801"/>
            </a:xfrm>
          </p:grpSpPr>
          <p:pic>
            <p:nvPicPr>
              <p:cNvPr id="19" name="Billede 7">
                <a:extLst>
                  <a:ext uri="{FF2B5EF4-FFF2-40B4-BE49-F238E27FC236}">
                    <a16:creationId xmlns:a16="http://schemas.microsoft.com/office/drawing/2014/main" id="{72994964-7930-E677-40AB-9E3D1576487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73738" t="14555" r="13247" b="61512"/>
              <a:stretch/>
            </p:blipFill>
            <p:spPr>
              <a:xfrm>
                <a:off x="10419540" y="5062218"/>
                <a:ext cx="1335975" cy="1381888"/>
              </a:xfrm>
              <a:prstGeom prst="flowChartConnector">
                <a:avLst/>
              </a:prstGeom>
            </p:spPr>
          </p:pic>
          <p:pic>
            <p:nvPicPr>
              <p:cNvPr id="20" name="Billede 6">
                <a:extLst>
                  <a:ext uri="{FF2B5EF4-FFF2-40B4-BE49-F238E27FC236}">
                    <a16:creationId xmlns:a16="http://schemas.microsoft.com/office/drawing/2014/main" id="{30315F92-2ACE-5C76-DE17-1677BD089F81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938000" y="526384"/>
                <a:ext cx="4033620" cy="3845613"/>
              </a:xfrm>
              <a:prstGeom prst="flowChartConnector">
                <a:avLst/>
              </a:prstGeom>
            </p:spPr>
          </p:pic>
          <p:pic>
            <p:nvPicPr>
              <p:cNvPr id="21" name="Billede 5">
                <a:extLst>
                  <a:ext uri="{FF2B5EF4-FFF2-40B4-BE49-F238E27FC236}">
                    <a16:creationId xmlns:a16="http://schemas.microsoft.com/office/drawing/2014/main" id="{4A4C5621-04A2-C215-7C60-7FC4690524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223455" y="5663028"/>
                <a:ext cx="1580791" cy="1562157"/>
              </a:xfrm>
              <a:prstGeom prst="flowChartConnector">
                <a:avLst/>
              </a:prstGeom>
            </p:spPr>
          </p:pic>
          <p:pic>
            <p:nvPicPr>
              <p:cNvPr id="22" name="Billede 4">
                <a:extLst>
                  <a:ext uri="{FF2B5EF4-FFF2-40B4-BE49-F238E27FC236}">
                    <a16:creationId xmlns:a16="http://schemas.microsoft.com/office/drawing/2014/main" id="{1A9E6EC6-8E23-93E4-C8C7-A85CBB6E7D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478732" y="3631544"/>
                <a:ext cx="1633870" cy="1560711"/>
              </a:xfrm>
              <a:prstGeom prst="rect">
                <a:avLst/>
              </a:prstGeom>
            </p:spPr>
          </p:pic>
          <p:pic>
            <p:nvPicPr>
              <p:cNvPr id="23" name="Picture 22" descr="Logo&#10;&#10;Description automatically generated">
                <a:extLst>
                  <a:ext uri="{FF2B5EF4-FFF2-40B4-BE49-F238E27FC236}">
                    <a16:creationId xmlns:a16="http://schemas.microsoft.com/office/drawing/2014/main" id="{6841A3E8-421C-9434-5CE9-A1C3EE5A68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58912" y="3644518"/>
                <a:ext cx="2048571" cy="1800000"/>
              </a:xfrm>
              <a:prstGeom prst="rect">
                <a:avLst/>
              </a:prstGeom>
            </p:spPr>
          </p:pic>
        </p:grpSp>
        <p:pic>
          <p:nvPicPr>
            <p:cNvPr id="29" name="Billede 6">
              <a:extLst>
                <a:ext uri="{FF2B5EF4-FFF2-40B4-BE49-F238E27FC236}">
                  <a16:creationId xmlns:a16="http://schemas.microsoft.com/office/drawing/2014/main" id="{B632AA87-A0FB-5094-B642-B3DC185854D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0362" y="3224641"/>
              <a:ext cx="1260000" cy="12600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3370E21-49EE-A92D-E78A-AA0C64E619CE}"/>
              </a:ext>
            </a:extLst>
          </p:cNvPr>
          <p:cNvSpPr txBox="1"/>
          <p:nvPr/>
        </p:nvSpPr>
        <p:spPr>
          <a:xfrm>
            <a:off x="8190430" y="6160140"/>
            <a:ext cx="3748034" cy="53674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da-DK" sz="1600" baseline="30000" dirty="0">
                <a:solidFill>
                  <a:srgbClr val="802528"/>
                </a:solidFill>
              </a:rPr>
              <a:t>1</a:t>
            </a:r>
            <a:r>
              <a:rPr lang="da-DK" sz="1600" dirty="0">
                <a:solidFill>
                  <a:srgbClr val="802528"/>
                </a:solidFill>
              </a:rPr>
              <a:t> Economist Intelligence Unit, 2021</a:t>
            </a:r>
          </a:p>
          <a:p>
            <a:r>
              <a:rPr lang="da-DK" sz="1600" baseline="30000" dirty="0">
                <a:solidFill>
                  <a:srgbClr val="802528"/>
                </a:solidFill>
              </a:rPr>
              <a:t>2</a:t>
            </a:r>
            <a:r>
              <a:rPr lang="da-DK" sz="1600" dirty="0">
                <a:solidFill>
                  <a:srgbClr val="802528"/>
                </a:solidFill>
              </a:rPr>
              <a:t> </a:t>
            </a:r>
            <a:r>
              <a:rPr lang="en-US" sz="1600" cap="none" dirty="0">
                <a:solidFill>
                  <a:srgbClr val="802528"/>
                </a:solidFill>
                <a:ea typeface="Century Gothic" charset="0"/>
                <a:cs typeface="Arial" panose="020B0604020202020204" pitchFamily="34" charset="0"/>
              </a:rPr>
              <a:t>Monocle, 2021</a:t>
            </a:r>
            <a:endParaRPr lang="en-US" sz="1600" dirty="0">
              <a:solidFill>
                <a:srgbClr val="80252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3288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8399607-7ED6-FB8C-4752-759D44961ECF}"/>
              </a:ext>
            </a:extLst>
          </p:cNvPr>
          <p:cNvSpPr/>
          <p:nvPr/>
        </p:nvSpPr>
        <p:spPr>
          <a:xfrm>
            <a:off x="8053420" y="-10795"/>
            <a:ext cx="4138580" cy="6858000"/>
          </a:xfrm>
          <a:prstGeom prst="rect">
            <a:avLst/>
          </a:prstGeom>
          <a:solidFill>
            <a:srgbClr val="802528"/>
          </a:solidFill>
          <a:ln>
            <a:solidFill>
              <a:srgbClr val="8025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US" dirty="0" err="1">
              <a:solidFill>
                <a:srgbClr val="802528"/>
              </a:solidFill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4B2E2A61-E157-3814-045E-3131536A6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334" y="156827"/>
            <a:ext cx="6775522" cy="436585"/>
          </a:xfrm>
        </p:spPr>
        <p:txBody>
          <a:bodyPr anchor="t">
            <a:noAutofit/>
          </a:bodyPr>
          <a:lstStyle/>
          <a:p>
            <a:r>
              <a:rPr lang="da-DK" sz="2500" dirty="0">
                <a:solidFill>
                  <a:srgbClr val="802528"/>
                </a:solidFill>
                <a:latin typeface="+mj-lt"/>
                <a:cs typeface="Arial" panose="020B0604020202020204" pitchFamily="34" charset="0"/>
              </a:rPr>
              <a:t>SUPPORT FROM 18 LOCAL CLUBS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344767D-037F-C3EF-2F03-D034B28D8C7E}"/>
              </a:ext>
            </a:extLst>
          </p:cNvPr>
          <p:cNvGrpSpPr/>
          <p:nvPr/>
        </p:nvGrpSpPr>
        <p:grpSpPr>
          <a:xfrm>
            <a:off x="719941" y="590313"/>
            <a:ext cx="7072862" cy="6220357"/>
            <a:chOff x="385007" y="320417"/>
            <a:chExt cx="7072862" cy="622035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ACA6C48-6EF4-4322-B897-442DF48D4B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2951" y="2438669"/>
              <a:ext cx="2540740" cy="1770422"/>
            </a:xfrm>
            <a:prstGeom prst="ellipse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819214C-B1B6-4D60-B3C2-D3176998A9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295" r="18765" b="6109"/>
            <a:stretch/>
          </p:blipFill>
          <p:spPr bwMode="auto">
            <a:xfrm>
              <a:off x="4733349" y="320417"/>
              <a:ext cx="2655849" cy="2312969"/>
            </a:xfrm>
            <a:prstGeom prst="ellipse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8" name="Picture 7" descr="zonta lillebælt – Hjælper Kvinder – Zonta International | LinkedIn">
              <a:extLst>
                <a:ext uri="{FF2B5EF4-FFF2-40B4-BE49-F238E27FC236}">
                  <a16:creationId xmlns:a16="http://schemas.microsoft.com/office/drawing/2014/main" id="{D17B6717-595F-4312-B5FA-435ED31715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155" r="3964" b="13641"/>
            <a:stretch/>
          </p:blipFill>
          <p:spPr bwMode="auto">
            <a:xfrm>
              <a:off x="506648" y="1980059"/>
              <a:ext cx="2438008" cy="2341139"/>
            </a:xfrm>
            <a:prstGeom prst="ellipse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539EE52-B914-41F2-900A-258DF378AB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76868" y="536100"/>
              <a:ext cx="2170979" cy="2071053"/>
            </a:xfrm>
            <a:prstGeom prst="ellipse">
              <a:avLst/>
            </a:prstGeom>
            <a:ln>
              <a:noFill/>
            </a:ln>
            <a:effectLst/>
          </p:spPr>
        </p:pic>
        <p:pic>
          <p:nvPicPr>
            <p:cNvPr id="10" name="1883F433-97B8-4937-A6EB-BF611F3CBC71">
              <a:extLst>
                <a:ext uri="{FF2B5EF4-FFF2-40B4-BE49-F238E27FC236}">
                  <a16:creationId xmlns:a16="http://schemas.microsoft.com/office/drawing/2014/main" id="{A4ABF97A-9A93-415B-88B3-B6693946DE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961" b="16899"/>
            <a:stretch/>
          </p:blipFill>
          <p:spPr bwMode="auto">
            <a:xfrm>
              <a:off x="5393295" y="2137691"/>
              <a:ext cx="2064574" cy="1819096"/>
            </a:xfrm>
            <a:prstGeom prst="ellipse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1E7590F-89DA-4F28-97FD-0AED00C8C1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3873" t="669" r="-1113" b="-669"/>
            <a:stretch/>
          </p:blipFill>
          <p:spPr bwMode="auto">
            <a:xfrm>
              <a:off x="3137144" y="4751638"/>
              <a:ext cx="2501265" cy="1789136"/>
            </a:xfrm>
            <a:prstGeom prst="ellipse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3" name="Picture 12" descr="Zonta Danmark - Home | Facebook">
              <a:extLst>
                <a:ext uri="{FF2B5EF4-FFF2-40B4-BE49-F238E27FC236}">
                  <a16:creationId xmlns:a16="http://schemas.microsoft.com/office/drawing/2014/main" id="{60B477ED-15E6-BB2F-03BF-930A359EF1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007" y="540579"/>
              <a:ext cx="2513502" cy="1785983"/>
            </a:xfrm>
            <a:prstGeom prst="ellipse">
              <a:avLst/>
            </a:prstGeom>
            <a:ln>
              <a:noFill/>
            </a:ln>
            <a:effectLst/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01965E2-BAD0-43AE-8AA4-F9D3FA271A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42" t="-20093" r="32" b="20093"/>
            <a:stretch/>
          </p:blipFill>
          <p:spPr bwMode="auto">
            <a:xfrm>
              <a:off x="1755867" y="3380606"/>
              <a:ext cx="2581556" cy="1877083"/>
            </a:xfrm>
            <a:prstGeom prst="ellipse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" name="Picture 5" descr="Kvinde-netværk holdt landsmøde i Hillerød - Nyheder - sn.dk - Sjællandske  Nyheder">
              <a:extLst>
                <a:ext uri="{FF2B5EF4-FFF2-40B4-BE49-F238E27FC236}">
                  <a16:creationId xmlns:a16="http://schemas.microsoft.com/office/drawing/2014/main" id="{B5491260-34A0-4B67-AD22-8E4ED96899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3" t="1103" r="7924" b="1991"/>
            <a:stretch/>
          </p:blipFill>
          <p:spPr bwMode="auto">
            <a:xfrm>
              <a:off x="4337423" y="3632743"/>
              <a:ext cx="2501265" cy="1518285"/>
            </a:xfrm>
            <a:prstGeom prst="ellipse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0A026912-8DD0-BB5B-36B0-96FC0DC3E66C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1"/>
          <a:srcRect l="9467" r="20957"/>
          <a:stretch/>
        </p:blipFill>
        <p:spPr>
          <a:xfrm>
            <a:off x="9844581" y="2516359"/>
            <a:ext cx="2086802" cy="200110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5169B2-40A2-4F76-8371-3491E3FE45A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3574" t="459" r="7252" b="-459"/>
          <a:stretch/>
        </p:blipFill>
        <p:spPr bwMode="auto">
          <a:xfrm>
            <a:off x="8325852" y="1129365"/>
            <a:ext cx="2271857" cy="2192471"/>
          </a:xfrm>
          <a:prstGeom prst="ellipse">
            <a:avLst/>
          </a:prstGeom>
          <a:ln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E280C31-0AFA-02D1-506E-3457A058483B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69"/>
          <a:stretch/>
        </p:blipFill>
        <p:spPr bwMode="auto">
          <a:xfrm rot="20389117">
            <a:off x="8858364" y="4402931"/>
            <a:ext cx="2795920" cy="2103964"/>
          </a:xfrm>
          <a:prstGeom prst="ellipse">
            <a:avLst/>
          </a:prstGeom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85744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8399607-7ED6-FB8C-4752-759D44961ECF}"/>
              </a:ext>
            </a:extLst>
          </p:cNvPr>
          <p:cNvSpPr/>
          <p:nvPr/>
        </p:nvSpPr>
        <p:spPr>
          <a:xfrm>
            <a:off x="0" y="0"/>
            <a:ext cx="4138580" cy="6858000"/>
          </a:xfrm>
          <a:prstGeom prst="rect">
            <a:avLst/>
          </a:prstGeom>
          <a:solidFill>
            <a:srgbClr val="005F71"/>
          </a:solidFill>
          <a:ln>
            <a:solidFill>
              <a:srgbClr val="8025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US" dirty="0" err="1">
              <a:solidFill>
                <a:srgbClr val="802528"/>
              </a:solidFill>
            </a:endParaRPr>
          </a:p>
        </p:txBody>
      </p:sp>
      <p:pic>
        <p:nvPicPr>
          <p:cNvPr id="16" name="Picture 15" descr="Logo, company name&#10;&#10;Description automatically generated">
            <a:extLst>
              <a:ext uri="{FF2B5EF4-FFF2-40B4-BE49-F238E27FC236}">
                <a16:creationId xmlns:a16="http://schemas.microsoft.com/office/drawing/2014/main" id="{53D7C9DC-FA76-35BB-BEE2-1262BA6439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36" y="5276139"/>
            <a:ext cx="1415785" cy="1440000"/>
          </a:xfrm>
          <a:prstGeom prst="rect">
            <a:avLst/>
          </a:prstGeom>
        </p:spPr>
      </p:pic>
      <p:sp>
        <p:nvSpPr>
          <p:cNvPr id="18" name="Titel 1">
            <a:extLst>
              <a:ext uri="{FF2B5EF4-FFF2-40B4-BE49-F238E27FC236}">
                <a16:creationId xmlns:a16="http://schemas.microsoft.com/office/drawing/2014/main" id="{95070D4B-EB4A-47D4-E06A-C7C5AC64B111}"/>
              </a:ext>
            </a:extLst>
          </p:cNvPr>
          <p:cNvSpPr txBox="1">
            <a:spLocks/>
          </p:cNvSpPr>
          <p:nvPr/>
        </p:nvSpPr>
        <p:spPr>
          <a:xfrm>
            <a:off x="4305074" y="256994"/>
            <a:ext cx="6714770" cy="42198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rgbClr val="A5002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da-DK" sz="2500" dirty="0">
                <a:solidFill>
                  <a:srgbClr val="005F71"/>
                </a:solidFill>
                <a:latin typeface="+mj-lt"/>
                <a:cs typeface="Arial" panose="020B0604020202020204" pitchFamily="34" charset="0"/>
              </a:rPr>
              <a:t>Support from all 4 </a:t>
            </a:r>
            <a:r>
              <a:rPr lang="en-US" sz="2500" dirty="0">
                <a:solidFill>
                  <a:srgbClr val="005F71"/>
                </a:solidFill>
                <a:latin typeface="+mj-lt"/>
                <a:cs typeface="Arial" panose="020B0604020202020204" pitchFamily="34" charset="0"/>
              </a:rPr>
              <a:t>countries </a:t>
            </a:r>
            <a:r>
              <a:rPr lang="da-DK" sz="2500" dirty="0">
                <a:solidFill>
                  <a:srgbClr val="005F71"/>
                </a:solidFill>
                <a:latin typeface="+mj-lt"/>
                <a:cs typeface="Arial" panose="020B0604020202020204" pitchFamily="34" charset="0"/>
              </a:rPr>
              <a:t>in D13</a:t>
            </a:r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E68B448E-131C-F2A6-C8C7-A24A1B17C9DF}"/>
              </a:ext>
            </a:extLst>
          </p:cNvPr>
          <p:cNvSpPr txBox="1">
            <a:spLocks/>
          </p:cNvSpPr>
          <p:nvPr/>
        </p:nvSpPr>
        <p:spPr>
          <a:xfrm>
            <a:off x="4457331" y="3836425"/>
            <a:ext cx="6410256" cy="28301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da-DK" sz="3000" dirty="0" err="1">
                <a:solidFill>
                  <a:srgbClr val="005F71"/>
                </a:solidFill>
                <a:latin typeface="+mj-lt"/>
                <a:cs typeface="Arial" panose="020B0604020202020204" pitchFamily="34" charset="0"/>
              </a:rPr>
              <a:t>Steering</a:t>
            </a:r>
            <a:r>
              <a:rPr lang="da-DK" sz="3000" dirty="0">
                <a:solidFill>
                  <a:srgbClr val="005F7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da-DK" sz="3000" dirty="0" err="1">
                <a:solidFill>
                  <a:srgbClr val="005F71"/>
                </a:solidFill>
                <a:latin typeface="+mj-lt"/>
                <a:cs typeface="Arial" panose="020B0604020202020204" pitchFamily="34" charset="0"/>
              </a:rPr>
              <a:t>committee</a:t>
            </a:r>
            <a:endParaRPr lang="da-DK" sz="3000" dirty="0">
              <a:solidFill>
                <a:srgbClr val="005F71"/>
              </a:solidFill>
              <a:latin typeface="+mj-lt"/>
              <a:cs typeface="Arial" panose="020B0604020202020204" pitchFamily="34" charset="0"/>
            </a:endParaRP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9E0479A3-5E20-B969-52BA-0904D6F11D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420526"/>
              </p:ext>
            </p:extLst>
          </p:nvPr>
        </p:nvGraphicFramePr>
        <p:xfrm>
          <a:off x="4457331" y="4456989"/>
          <a:ext cx="6078367" cy="16383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83081">
                  <a:extLst>
                    <a:ext uri="{9D8B030D-6E8A-4147-A177-3AD203B41FA5}">
                      <a16:colId xmlns:a16="http://schemas.microsoft.com/office/drawing/2014/main" val="3645193574"/>
                    </a:ext>
                  </a:extLst>
                </a:gridCol>
                <a:gridCol w="4595286">
                  <a:extLst>
                    <a:ext uri="{9D8B030D-6E8A-4147-A177-3AD203B41FA5}">
                      <a16:colId xmlns:a16="http://schemas.microsoft.com/office/drawing/2014/main" val="3050743464"/>
                    </a:ext>
                  </a:extLst>
                </a:gridCol>
              </a:tblGrid>
              <a:tr h="2626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0" dirty="0">
                          <a:solidFill>
                            <a:srgbClr val="005F71"/>
                          </a:solidFill>
                          <a:effectLst/>
                        </a:rPr>
                        <a:t>COUNTRY</a:t>
                      </a:r>
                      <a:endParaRPr lang="en-US" sz="2000" b="0" dirty="0">
                        <a:solidFill>
                          <a:srgbClr val="005F7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rgbClr val="005F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5F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0" dirty="0">
                          <a:solidFill>
                            <a:srgbClr val="005F71"/>
                          </a:solidFill>
                          <a:effectLst/>
                        </a:rPr>
                        <a:t>NAME</a:t>
                      </a:r>
                      <a:endParaRPr lang="en-US" sz="2000" b="0" dirty="0">
                        <a:solidFill>
                          <a:srgbClr val="005F7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5F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005F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2926687"/>
                  </a:ext>
                </a:extLst>
              </a:tr>
              <a:tr h="2628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0" cap="all" baseline="0" dirty="0">
                          <a:solidFill>
                            <a:srgbClr val="005F71"/>
                          </a:solidFill>
                          <a:effectLst/>
                        </a:rPr>
                        <a:t>Denmark</a:t>
                      </a:r>
                      <a:endParaRPr lang="en-US" sz="2000" b="0" cap="all" baseline="0" dirty="0">
                        <a:solidFill>
                          <a:srgbClr val="005F7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rgbClr val="005F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F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>
                          <a:solidFill>
                            <a:srgbClr val="005F71"/>
                          </a:solidFill>
                          <a:effectLst/>
                        </a:rPr>
                        <a:t>Susanne Søndergaard Hansen</a:t>
                      </a:r>
                      <a:endParaRPr lang="en-US" sz="2000">
                        <a:solidFill>
                          <a:srgbClr val="005F7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5F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5F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7190242"/>
                  </a:ext>
                </a:extLst>
              </a:tr>
              <a:tr h="2628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0" cap="all" baseline="0" dirty="0">
                          <a:solidFill>
                            <a:srgbClr val="005F71"/>
                          </a:solidFill>
                          <a:effectLst/>
                        </a:rPr>
                        <a:t>Lithuania</a:t>
                      </a:r>
                      <a:endParaRPr lang="en-US" sz="2000" b="0" cap="all" baseline="0" dirty="0">
                        <a:solidFill>
                          <a:srgbClr val="005F7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rgbClr val="005F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>
                          <a:solidFill>
                            <a:srgbClr val="005F71"/>
                          </a:solidFill>
                          <a:effectLst/>
                        </a:rPr>
                        <a:t>Ruta Jasioniene</a:t>
                      </a:r>
                      <a:endParaRPr lang="en-US" sz="2000" dirty="0">
                        <a:solidFill>
                          <a:srgbClr val="005F7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5F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2710822"/>
                  </a:ext>
                </a:extLst>
              </a:tr>
              <a:tr h="2628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0" cap="all" baseline="0" dirty="0">
                          <a:solidFill>
                            <a:srgbClr val="005F71"/>
                          </a:solidFill>
                          <a:effectLst/>
                        </a:rPr>
                        <a:t>Iceland</a:t>
                      </a:r>
                      <a:endParaRPr lang="en-US" sz="2000" b="0" cap="all" baseline="0" dirty="0">
                        <a:solidFill>
                          <a:srgbClr val="005F7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rgbClr val="005F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 err="1">
                          <a:solidFill>
                            <a:srgbClr val="005F71"/>
                          </a:solidFill>
                          <a:effectLst/>
                        </a:rPr>
                        <a:t>Ragna</a:t>
                      </a:r>
                      <a:r>
                        <a:rPr lang="en-US" sz="2000" dirty="0">
                          <a:solidFill>
                            <a:srgbClr val="005F71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5F71"/>
                          </a:solidFill>
                          <a:effectLst/>
                        </a:rPr>
                        <a:t>Karlsdottir</a:t>
                      </a:r>
                      <a:endParaRPr lang="en-US" sz="2000" dirty="0">
                        <a:solidFill>
                          <a:srgbClr val="005F7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5F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1456204"/>
                  </a:ext>
                </a:extLst>
              </a:tr>
              <a:tr h="2628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0" cap="all" baseline="0" dirty="0">
                          <a:solidFill>
                            <a:srgbClr val="005F71"/>
                          </a:solidFill>
                          <a:effectLst/>
                        </a:rPr>
                        <a:t>Norway</a:t>
                      </a:r>
                      <a:endParaRPr lang="en-US" sz="2000" b="0" cap="all" baseline="0" dirty="0">
                        <a:solidFill>
                          <a:srgbClr val="005F7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rgbClr val="005F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 err="1">
                          <a:solidFill>
                            <a:srgbClr val="005F71"/>
                          </a:solidFill>
                          <a:effectLst/>
                        </a:rPr>
                        <a:t>Heddy</a:t>
                      </a:r>
                      <a:r>
                        <a:rPr lang="en-US" sz="2000" dirty="0">
                          <a:solidFill>
                            <a:srgbClr val="005F71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5F71"/>
                          </a:solidFill>
                          <a:effectLst/>
                        </a:rPr>
                        <a:t>Tangen</a:t>
                      </a:r>
                      <a:r>
                        <a:rPr lang="en-US" sz="2000" dirty="0">
                          <a:solidFill>
                            <a:srgbClr val="005F71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5F71"/>
                          </a:solidFill>
                          <a:effectLst/>
                        </a:rPr>
                        <a:t>Steffensen</a:t>
                      </a:r>
                      <a:endParaRPr lang="en-US" sz="2000" dirty="0">
                        <a:solidFill>
                          <a:srgbClr val="005F7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5F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6188048"/>
                  </a:ext>
                </a:extLst>
              </a:tr>
            </a:tbl>
          </a:graphicData>
        </a:graphic>
      </p:graphicFrame>
      <p:sp>
        <p:nvSpPr>
          <p:cNvPr id="21" name="Titel 1">
            <a:extLst>
              <a:ext uri="{FF2B5EF4-FFF2-40B4-BE49-F238E27FC236}">
                <a16:creationId xmlns:a16="http://schemas.microsoft.com/office/drawing/2014/main" id="{EBA5C337-D663-7A6D-4907-3AD8EBB89847}"/>
              </a:ext>
            </a:extLst>
          </p:cNvPr>
          <p:cNvSpPr txBox="1">
            <a:spLocks/>
          </p:cNvSpPr>
          <p:nvPr/>
        </p:nvSpPr>
        <p:spPr>
          <a:xfrm>
            <a:off x="4457331" y="2477098"/>
            <a:ext cx="6410256" cy="87937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da-DK" sz="3000" dirty="0">
                <a:solidFill>
                  <a:srgbClr val="005F71"/>
                </a:solidFill>
                <a:latin typeface="+mj-lt"/>
                <a:cs typeface="Arial" panose="020B0604020202020204" pitchFamily="34" charset="0"/>
              </a:rPr>
              <a:t>Chair: </a:t>
            </a:r>
          </a:p>
          <a:p>
            <a:r>
              <a:rPr lang="da-DK" sz="2500" cap="none" dirty="0">
                <a:solidFill>
                  <a:srgbClr val="005F71"/>
                </a:solidFill>
                <a:latin typeface="+mj-lt"/>
                <a:cs typeface="Arial" panose="020B0604020202020204" pitchFamily="34" charset="0"/>
              </a:rPr>
              <a:t>PIP Maria Jose Landeira Oestergaard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9FFB43-8A47-A000-30C2-C628D36AE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553" y="764123"/>
            <a:ext cx="1737360" cy="173736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661EAF8-164F-7556-7A40-08A034AAC4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4470" y="1434764"/>
            <a:ext cx="1737360" cy="173736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2D6D0E1-3133-0EC1-BAE4-39689FA044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895" y="2530819"/>
            <a:ext cx="1737360" cy="173736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2273248-9336-1705-1FAA-0CF4A63041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3846" y="3136635"/>
            <a:ext cx="1737360" cy="1737360"/>
          </a:xfrm>
          <a:prstGeom prst="rect">
            <a:avLst/>
          </a:prstGeom>
        </p:spPr>
      </p:pic>
      <p:sp>
        <p:nvSpPr>
          <p:cNvPr id="31" name="Titel 1">
            <a:extLst>
              <a:ext uri="{FF2B5EF4-FFF2-40B4-BE49-F238E27FC236}">
                <a16:creationId xmlns:a16="http://schemas.microsoft.com/office/drawing/2014/main" id="{7EA504EF-DC69-B571-81C1-E3BADB966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7331" y="1012937"/>
            <a:ext cx="6410256" cy="283010"/>
          </a:xfrm>
        </p:spPr>
        <p:txBody>
          <a:bodyPr anchor="t">
            <a:noAutofit/>
          </a:bodyPr>
          <a:lstStyle/>
          <a:p>
            <a:r>
              <a:rPr lang="da-DK" sz="3000" dirty="0" err="1">
                <a:solidFill>
                  <a:srgbClr val="005F71"/>
                </a:solidFill>
                <a:latin typeface="+mj-lt"/>
                <a:cs typeface="Arial" panose="020B0604020202020204" pitchFamily="34" charset="0"/>
              </a:rPr>
              <a:t>theme</a:t>
            </a:r>
            <a:endParaRPr lang="da-DK" sz="3000" dirty="0">
              <a:solidFill>
                <a:srgbClr val="005F7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7D02E431-A1D3-26FE-C0C4-B5A466D2B82B}"/>
              </a:ext>
            </a:extLst>
          </p:cNvPr>
          <p:cNvSpPr txBox="1">
            <a:spLocks/>
          </p:cNvSpPr>
          <p:nvPr/>
        </p:nvSpPr>
        <p:spPr>
          <a:xfrm>
            <a:off x="4361075" y="1469375"/>
            <a:ext cx="7571650" cy="62402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​"/>
              <a:defRPr sz="2600" b="0" kern="1200" cap="all" baseline="0">
                <a:solidFill>
                  <a:srgbClr val="A5002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​"/>
              <a:defRPr sz="2200" kern="1200">
                <a:solidFill>
                  <a:srgbClr val="A50021"/>
                </a:solidFill>
                <a:latin typeface="+mn-lt"/>
                <a:ea typeface="+mn-ea"/>
                <a:cs typeface="+mn-cs"/>
              </a:defRPr>
            </a:lvl2pPr>
            <a:lvl3pPr marL="230400" indent="-230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rgbClr val="A50021"/>
                </a:solidFill>
                <a:latin typeface="+mn-lt"/>
                <a:ea typeface="+mn-ea"/>
                <a:cs typeface="+mn-cs"/>
              </a:defRPr>
            </a:lvl3pPr>
            <a:lvl4pPr marL="687600" indent="-2304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A50021"/>
                </a:solidFill>
                <a:latin typeface="+mn-lt"/>
                <a:ea typeface="+mn-ea"/>
                <a:cs typeface="+mn-cs"/>
              </a:defRPr>
            </a:lvl4pPr>
            <a:lvl5pPr marL="687600" indent="-2304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rgbClr val="A50021"/>
                </a:solidFill>
                <a:latin typeface="+mn-lt"/>
                <a:ea typeface="+mn-ea"/>
                <a:cs typeface="+mn-cs"/>
              </a:defRPr>
            </a:lvl5pPr>
            <a:lvl6pPr marL="687600" indent="-2304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6pPr>
            <a:lvl7pPr marL="687600" indent="-2304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7pPr>
            <a:lvl8pPr marL="687600" indent="-2304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8pPr>
            <a:lvl9pPr marL="687600" indent="-2304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178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/>
            </a:pPr>
            <a:r>
              <a:rPr lang="da-DK" sz="2500" cap="none" dirty="0" err="1">
                <a:solidFill>
                  <a:srgbClr val="005F71"/>
                </a:solidFill>
                <a:latin typeface="+mj-lt"/>
                <a:cs typeface="Arial" panose="020B0604020202020204" pitchFamily="34" charset="0"/>
              </a:rPr>
              <a:t>Standing</a:t>
            </a:r>
            <a:r>
              <a:rPr lang="da-DK" sz="2500" cap="none" dirty="0">
                <a:solidFill>
                  <a:srgbClr val="005F71"/>
                </a:solidFill>
                <a:latin typeface="+mj-lt"/>
                <a:cs typeface="Arial" panose="020B0604020202020204" pitchFamily="34" charset="0"/>
              </a:rPr>
              <a:t> up for diversity, </a:t>
            </a:r>
            <a:r>
              <a:rPr lang="da-DK" sz="2500" cap="none" dirty="0" err="1">
                <a:solidFill>
                  <a:srgbClr val="005F71"/>
                </a:solidFill>
                <a:latin typeface="+mj-lt"/>
                <a:cs typeface="Arial" panose="020B0604020202020204" pitchFamily="34" charset="0"/>
              </a:rPr>
              <a:t>equity</a:t>
            </a:r>
            <a:r>
              <a:rPr lang="da-DK" sz="2500" cap="none" dirty="0">
                <a:solidFill>
                  <a:srgbClr val="005F71"/>
                </a:solidFill>
                <a:latin typeface="+mj-lt"/>
                <a:cs typeface="Arial" panose="020B0604020202020204" pitchFamily="34" charset="0"/>
              </a:rPr>
              <a:t> &amp; </a:t>
            </a:r>
            <a:r>
              <a:rPr lang="da-DK" sz="2500" cap="none" dirty="0" err="1">
                <a:solidFill>
                  <a:srgbClr val="005F71"/>
                </a:solidFill>
                <a:latin typeface="+mj-lt"/>
                <a:cs typeface="Arial" panose="020B0604020202020204" pitchFamily="34" charset="0"/>
              </a:rPr>
              <a:t>inclusion</a:t>
            </a:r>
            <a:endParaRPr lang="en-US" sz="2500" cap="none" dirty="0">
              <a:solidFill>
                <a:srgbClr val="005F71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2256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8399607-7ED6-FB8C-4752-759D44961ECF}"/>
              </a:ext>
            </a:extLst>
          </p:cNvPr>
          <p:cNvSpPr/>
          <p:nvPr/>
        </p:nvSpPr>
        <p:spPr>
          <a:xfrm>
            <a:off x="8053420" y="0"/>
            <a:ext cx="4138580" cy="6858000"/>
          </a:xfrm>
          <a:prstGeom prst="rect">
            <a:avLst/>
          </a:prstGeom>
          <a:solidFill>
            <a:srgbClr val="005F71"/>
          </a:solidFill>
          <a:ln>
            <a:solidFill>
              <a:srgbClr val="8025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US" dirty="0" err="1">
              <a:solidFill>
                <a:srgbClr val="802528"/>
              </a:solidFill>
            </a:endParaRPr>
          </a:p>
        </p:txBody>
      </p:sp>
      <p:pic>
        <p:nvPicPr>
          <p:cNvPr id="15" name="Pladsholder til billede 7">
            <a:extLst>
              <a:ext uri="{FF2B5EF4-FFF2-40B4-BE49-F238E27FC236}">
                <a16:creationId xmlns:a16="http://schemas.microsoft.com/office/drawing/2014/main" id="{D9927234-E449-AB8F-D965-199D38323171}"/>
              </a:ext>
            </a:extLst>
          </p:cNvPr>
          <p:cNvPicPr>
            <a:picLocks noGrp="1" noChangeAspect="1"/>
          </p:cNvPicPr>
          <p:nvPr>
            <p:ph type="pic" sz="quarter" idx="11"/>
            <p:custDataLst>
              <p:tags r:id="rId1"/>
            </p:custDataLst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708" b="14514"/>
          <a:stretch/>
        </p:blipFill>
        <p:spPr>
          <a:xfrm>
            <a:off x="8724321" y="3199192"/>
            <a:ext cx="2478024" cy="2324108"/>
          </a:xfrm>
          <a:prstGeom prst="ellipse">
            <a:avLst/>
          </a:prstGeom>
        </p:spPr>
      </p:pic>
      <p:pic>
        <p:nvPicPr>
          <p:cNvPr id="22" name="Pladsholder til billede 3">
            <a:extLst>
              <a:ext uri="{FF2B5EF4-FFF2-40B4-BE49-F238E27FC236}">
                <a16:creationId xmlns:a16="http://schemas.microsoft.com/office/drawing/2014/main" id="{487C9718-7758-3ECF-8A54-9CBBF7E51B5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2" r="14102"/>
          <a:stretch/>
        </p:blipFill>
        <p:spPr>
          <a:xfrm>
            <a:off x="9875852" y="1913683"/>
            <a:ext cx="2154149" cy="2000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114D01D5-4DEE-0718-6C47-5C3D67E38E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27" y="5538807"/>
            <a:ext cx="1061695" cy="1080000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49E5F22A-D0D5-9F2D-84AD-30A1DBEDB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927" y="218932"/>
            <a:ext cx="7448662" cy="803752"/>
          </a:xfrm>
        </p:spPr>
        <p:txBody>
          <a:bodyPr anchor="t">
            <a:noAutofit/>
          </a:bodyPr>
          <a:lstStyle/>
          <a:p>
            <a:r>
              <a:rPr lang="da-DK" sz="2500" dirty="0">
                <a:solidFill>
                  <a:srgbClr val="005F71"/>
                </a:solidFill>
                <a:latin typeface="+mj-lt"/>
                <a:cs typeface="Arial" panose="020B0604020202020204" pitchFamily="34" charset="0"/>
              </a:rPr>
              <a:t>COMPLIMENTARY ASSISTANCE FROM wonderful </a:t>
            </a:r>
            <a:r>
              <a:rPr lang="en-US" sz="2500" dirty="0">
                <a:solidFill>
                  <a:srgbClr val="005F71"/>
                </a:solidFill>
                <a:latin typeface="+mj-lt"/>
                <a:cs typeface="Arial" panose="020B0604020202020204" pitchFamily="34" charset="0"/>
              </a:rPr>
              <a:t>Copenhagen (</a:t>
            </a:r>
            <a:r>
              <a:rPr lang="en-US" sz="2500" dirty="0">
                <a:solidFill>
                  <a:srgbClr val="005F71"/>
                </a:solidFill>
                <a:latin typeface="+mj-lt"/>
                <a:cs typeface="Arial" panose="020B0604020202020204" pitchFamily="34" charset="0"/>
                <a:hlinkClick r:id="rId8"/>
              </a:rPr>
              <a:t>LINK</a:t>
            </a:r>
            <a:r>
              <a:rPr lang="en-US" sz="2500" dirty="0">
                <a:solidFill>
                  <a:srgbClr val="005F71"/>
                </a:solidFill>
                <a:latin typeface="+mj-lt"/>
                <a:cs typeface="Arial" panose="020B0604020202020204" pitchFamily="34" charset="0"/>
              </a:rPr>
              <a:t>)</a:t>
            </a:r>
            <a:endParaRPr lang="da-DK" sz="2500" dirty="0">
              <a:solidFill>
                <a:srgbClr val="005F7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7A34CFA-2EF7-369A-B82A-69C3E8D58A4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0048" y="1167633"/>
            <a:ext cx="7075463" cy="3892285"/>
          </a:xfrm>
        </p:spPr>
        <p:txBody>
          <a:bodyPr/>
          <a:lstStyle/>
          <a:p>
            <a:pPr marL="177800" lvl="1" indent="-177800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000" dirty="0">
                <a:solidFill>
                  <a:srgbClr val="005F71"/>
                </a:solidFill>
                <a:latin typeface="+mn-lt"/>
                <a:cs typeface="Arial" panose="020B0604020202020204" pitchFamily="34" charset="0"/>
              </a:rPr>
              <a:t>Locates meeting facilities and hotels, reservations etc.</a:t>
            </a:r>
          </a:p>
          <a:p>
            <a:pPr marL="177800" lvl="1" indent="-177800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000" dirty="0">
                <a:solidFill>
                  <a:srgbClr val="005F71"/>
                </a:solidFill>
                <a:latin typeface="+mn-lt"/>
                <a:cs typeface="Arial" panose="020B0604020202020204" pitchFamily="34" charset="0"/>
              </a:rPr>
              <a:t>Adviser on financing</a:t>
            </a:r>
          </a:p>
          <a:p>
            <a:pPr marL="177800" lvl="1" indent="-177800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000" dirty="0">
                <a:solidFill>
                  <a:srgbClr val="005F71"/>
                </a:solidFill>
                <a:latin typeface="+mn-lt"/>
                <a:cs typeface="Arial" panose="020B0604020202020204" pitchFamily="34" charset="0"/>
              </a:rPr>
              <a:t>Has contact with the official Copenhagen</a:t>
            </a:r>
          </a:p>
          <a:p>
            <a:pPr marL="177800" lvl="1" indent="-177800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000" dirty="0">
                <a:solidFill>
                  <a:srgbClr val="005F71"/>
                </a:solidFill>
                <a:latin typeface="+mn-lt"/>
                <a:cs typeface="Arial" panose="020B0604020202020204" pitchFamily="34" charset="0"/>
              </a:rPr>
              <a:t>Has contact with any other relevant business partners</a:t>
            </a:r>
          </a:p>
          <a:p>
            <a:pPr marL="177800" lvl="1" indent="-177800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000" dirty="0">
                <a:solidFill>
                  <a:srgbClr val="005F71"/>
                </a:solidFill>
                <a:latin typeface="+mn-lt"/>
                <a:cs typeface="Arial" panose="020B0604020202020204" pitchFamily="34" charset="0"/>
              </a:rPr>
              <a:t>Assists with guide to tools for working with sustainability (Copenhagen Sustainability Guide)</a:t>
            </a:r>
          </a:p>
          <a:p>
            <a:pPr marL="177800" lvl="1" indent="-177800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000" dirty="0">
                <a:solidFill>
                  <a:srgbClr val="005F71"/>
                </a:solidFill>
                <a:latin typeface="+mn-lt"/>
                <a:cs typeface="Arial" panose="020B0604020202020204" pitchFamily="34" charset="0"/>
              </a:rPr>
              <a:t>Sets up and facilitates work with legacy (Copenhagen Legacy Lab)</a:t>
            </a:r>
          </a:p>
        </p:txBody>
      </p:sp>
      <p:pic>
        <p:nvPicPr>
          <p:cNvPr id="17" name="Pladsholder til billede 3">
            <a:extLst>
              <a:ext uri="{FF2B5EF4-FFF2-40B4-BE49-F238E27FC236}">
                <a16:creationId xmlns:a16="http://schemas.microsoft.com/office/drawing/2014/main" id="{3DD38FEF-2658-C2FF-7328-801B4F55E911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30" t="17026" r="16" b="14485"/>
          <a:stretch/>
        </p:blipFill>
        <p:spPr>
          <a:xfrm>
            <a:off x="8181868" y="701455"/>
            <a:ext cx="2276231" cy="21098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23" name="Billede 6">
            <a:extLst>
              <a:ext uri="{FF2B5EF4-FFF2-40B4-BE49-F238E27FC236}">
                <a16:creationId xmlns:a16="http://schemas.microsoft.com/office/drawing/2014/main" id="{135120E9-AF02-8FA8-16CC-BE1A61CD387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674" y="6029033"/>
            <a:ext cx="3628680" cy="437686"/>
          </a:xfrm>
          <a:prstGeom prst="rect">
            <a:avLst/>
          </a:prstGeom>
        </p:spPr>
      </p:pic>
      <p:sp>
        <p:nvSpPr>
          <p:cNvPr id="24" name="Undertitel 3">
            <a:extLst>
              <a:ext uri="{FF2B5EF4-FFF2-40B4-BE49-F238E27FC236}">
                <a16:creationId xmlns:a16="http://schemas.microsoft.com/office/drawing/2014/main" id="{AFA0FD1F-C705-D72F-906E-9592386F1547}"/>
              </a:ext>
            </a:extLst>
          </p:cNvPr>
          <p:cNvSpPr txBox="1">
            <a:spLocks/>
          </p:cNvSpPr>
          <p:nvPr/>
        </p:nvSpPr>
        <p:spPr>
          <a:xfrm>
            <a:off x="9198911" y="6514818"/>
            <a:ext cx="2949731" cy="28671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500" b="1" u="sng" dirty="0">
                <a:latin typeface="Arial" panose="020B0604020202020204" pitchFamily="34" charset="0"/>
              </a:rPr>
              <a:t>www.Copenhagencvb.com</a:t>
            </a:r>
          </a:p>
        </p:txBody>
      </p:sp>
    </p:spTree>
    <p:extLst>
      <p:ext uri="{BB962C8B-B14F-4D97-AF65-F5344CB8AC3E}">
        <p14:creationId xmlns:p14="http://schemas.microsoft.com/office/powerpoint/2010/main" val="3588265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F9B9DF78-5F9E-5DAC-1014-E4605C5DDA1A}"/>
              </a:ext>
            </a:extLst>
          </p:cNvPr>
          <p:cNvSpPr txBox="1">
            <a:spLocks/>
          </p:cNvSpPr>
          <p:nvPr/>
        </p:nvSpPr>
        <p:spPr>
          <a:xfrm>
            <a:off x="4597426" y="1628800"/>
            <a:ext cx="5180211" cy="364733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​"/>
              <a:defRPr sz="2600" b="0" kern="1200" cap="all" baseline="0">
                <a:solidFill>
                  <a:srgbClr val="A5002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​"/>
              <a:defRPr sz="2200" kern="1200">
                <a:solidFill>
                  <a:srgbClr val="A50021"/>
                </a:solidFill>
                <a:latin typeface="+mn-lt"/>
                <a:ea typeface="+mn-ea"/>
                <a:cs typeface="+mn-cs"/>
              </a:defRPr>
            </a:lvl2pPr>
            <a:lvl3pPr marL="230400" indent="-230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rgbClr val="A50021"/>
                </a:solidFill>
                <a:latin typeface="+mn-lt"/>
                <a:ea typeface="+mn-ea"/>
                <a:cs typeface="+mn-cs"/>
              </a:defRPr>
            </a:lvl3pPr>
            <a:lvl4pPr marL="687600" indent="-2304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A50021"/>
                </a:solidFill>
                <a:latin typeface="+mn-lt"/>
                <a:ea typeface="+mn-ea"/>
                <a:cs typeface="+mn-cs"/>
              </a:defRPr>
            </a:lvl4pPr>
            <a:lvl5pPr marL="687600" indent="-2304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rgbClr val="A50021"/>
                </a:solidFill>
                <a:latin typeface="+mn-lt"/>
                <a:ea typeface="+mn-ea"/>
                <a:cs typeface="+mn-cs"/>
              </a:defRPr>
            </a:lvl5pPr>
            <a:lvl6pPr marL="687600" indent="-2304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6pPr>
            <a:lvl7pPr marL="687600" indent="-2304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7pPr>
            <a:lvl8pPr marL="687600" indent="-2304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8pPr>
            <a:lvl9pPr marL="687600" indent="-2304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2800" indent="-172800" defTabSz="457178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200" cap="none" dirty="0">
                <a:solidFill>
                  <a:srgbClr val="802528"/>
                </a:solidFill>
                <a:latin typeface="+mj-lt"/>
                <a:ea typeface="Century Gothic" charset="0"/>
                <a:cs typeface="Arial" panose="020B0604020202020204" pitchFamily="34" charset="0"/>
              </a:rPr>
              <a:t>Hotels in all price levels</a:t>
            </a:r>
          </a:p>
          <a:p>
            <a:pPr marL="172800" indent="-172800" defTabSz="457178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200" cap="none" dirty="0">
                <a:solidFill>
                  <a:srgbClr val="802528"/>
                </a:solidFill>
                <a:latin typeface="+mj-lt"/>
                <a:ea typeface="Century Gothic" charset="0"/>
                <a:cs typeface="Arial" panose="020B0604020202020204" pitchFamily="34" charset="0"/>
              </a:rPr>
              <a:t>Easy to get around</a:t>
            </a:r>
          </a:p>
          <a:p>
            <a:pPr defTabSz="457178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en-US" sz="2200" cap="none" dirty="0">
              <a:solidFill>
                <a:srgbClr val="802528"/>
              </a:solidFill>
              <a:latin typeface="+mj-lt"/>
              <a:ea typeface="Century Gothic" charset="0"/>
              <a:cs typeface="Arial" panose="020B0604020202020204" pitchFamily="34" charset="0"/>
            </a:endParaRPr>
          </a:p>
          <a:p>
            <a:pPr defTabSz="457178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en-US" sz="2200" cap="none" dirty="0">
              <a:solidFill>
                <a:srgbClr val="802528"/>
              </a:solidFill>
              <a:latin typeface="+mj-lt"/>
              <a:ea typeface="Century Gothic" charset="0"/>
              <a:cs typeface="Arial" panose="020B0604020202020204" pitchFamily="34" charset="0"/>
            </a:endParaRPr>
          </a:p>
          <a:p>
            <a:pPr marL="172800" indent="-172800" defTabSz="457178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200" cap="none" dirty="0">
                <a:solidFill>
                  <a:srgbClr val="802528"/>
                </a:solidFill>
                <a:latin typeface="+mj-lt"/>
                <a:ea typeface="Century Gothic" charset="0"/>
                <a:cs typeface="Arial" panose="020B0604020202020204" pitchFamily="34" charset="0"/>
              </a:rPr>
              <a:t>Copenhagen City Hall</a:t>
            </a:r>
          </a:p>
          <a:p>
            <a:pPr marL="172800" indent="-172800" defTabSz="457178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200" cap="none" dirty="0">
                <a:solidFill>
                  <a:srgbClr val="802528"/>
                </a:solidFill>
                <a:latin typeface="+mj-lt"/>
                <a:cs typeface="Arial" panose="020B0604020202020204" pitchFamily="34" charset="0"/>
              </a:rPr>
              <a:t>Tivoli gardens</a:t>
            </a:r>
          </a:p>
          <a:p>
            <a:pPr marL="172800" indent="-172800" defTabSz="457178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200" cap="none" dirty="0">
                <a:solidFill>
                  <a:srgbClr val="802528"/>
                </a:solidFill>
                <a:latin typeface="+mj-lt"/>
                <a:cs typeface="Arial" panose="020B0604020202020204" pitchFamily="34" charset="0"/>
              </a:rPr>
              <a:t>Museums</a:t>
            </a:r>
          </a:p>
          <a:p>
            <a:pPr marL="172800" indent="-172800" defTabSz="457178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200" cap="none" dirty="0">
                <a:solidFill>
                  <a:srgbClr val="802528"/>
                </a:solidFill>
                <a:latin typeface="+mj-lt"/>
                <a:cs typeface="Arial" panose="020B0604020202020204" pitchFamily="34" charset="0"/>
              </a:rPr>
              <a:t>Palaces</a:t>
            </a:r>
            <a:endParaRPr lang="en-US" sz="2200" dirty="0">
              <a:solidFill>
                <a:srgbClr val="802528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38548C2-0B1F-C240-2968-61E9D1CEF03D}"/>
              </a:ext>
            </a:extLst>
          </p:cNvPr>
          <p:cNvSpPr/>
          <p:nvPr/>
        </p:nvSpPr>
        <p:spPr>
          <a:xfrm>
            <a:off x="0" y="0"/>
            <a:ext cx="4138580" cy="6858000"/>
          </a:xfrm>
          <a:prstGeom prst="rect">
            <a:avLst/>
          </a:prstGeom>
          <a:solidFill>
            <a:srgbClr val="802528"/>
          </a:solidFill>
          <a:ln>
            <a:solidFill>
              <a:srgbClr val="8025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US" dirty="0" err="1">
              <a:solidFill>
                <a:srgbClr val="802528"/>
              </a:solidFill>
            </a:endParaRP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05F13E7D-7B70-7758-BEB1-09D138B24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0160" y="203330"/>
            <a:ext cx="6410256" cy="283010"/>
          </a:xfrm>
        </p:spPr>
        <p:txBody>
          <a:bodyPr anchor="t">
            <a:noAutofit/>
          </a:bodyPr>
          <a:lstStyle/>
          <a:p>
            <a:r>
              <a:rPr lang="da-DK" sz="2500" dirty="0">
                <a:solidFill>
                  <a:srgbClr val="802528"/>
                </a:solidFill>
                <a:latin typeface="+mj-lt"/>
                <a:cs typeface="Arial" panose="020B0604020202020204" pitchFamily="34" charset="0"/>
              </a:rPr>
              <a:t>Multiple hotels &amp; venues for events</a:t>
            </a:r>
          </a:p>
        </p:txBody>
      </p:sp>
      <p:pic>
        <p:nvPicPr>
          <p:cNvPr id="28" name="Picture 27" descr="Logo, company name&#10;&#10;Description automatically generated">
            <a:extLst>
              <a:ext uri="{FF2B5EF4-FFF2-40B4-BE49-F238E27FC236}">
                <a16:creationId xmlns:a16="http://schemas.microsoft.com/office/drawing/2014/main" id="{0BCD51D5-D3C5-8627-561C-870E97CFA3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36" y="5276139"/>
            <a:ext cx="1415785" cy="1440000"/>
          </a:xfrm>
          <a:prstGeom prst="rect">
            <a:avLst/>
          </a:prstGeom>
        </p:spPr>
      </p:pic>
      <p:pic>
        <p:nvPicPr>
          <p:cNvPr id="7" name="Billede 109" descr="Et billede, der indeholder himmel, udendørs, bygning, bro&#10;&#10;Automatisk genereret beskrivelse">
            <a:extLst>
              <a:ext uri="{FF2B5EF4-FFF2-40B4-BE49-F238E27FC236}">
                <a16:creationId xmlns:a16="http://schemas.microsoft.com/office/drawing/2014/main" id="{77290519-FFF4-931F-4DC0-532DC7491C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51" b="4198"/>
          <a:stretch/>
        </p:blipFill>
        <p:spPr bwMode="auto">
          <a:xfrm>
            <a:off x="9208" y="2112841"/>
            <a:ext cx="1776730" cy="1672590"/>
          </a:xfrm>
          <a:prstGeom prst="flowChartConnector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Billede 5" descr="Et billede, der indeholder seng, indendørs, vindue, væg&#10;&#10;Automatisk genereret beskrivelse">
            <a:extLst>
              <a:ext uri="{FF2B5EF4-FFF2-40B4-BE49-F238E27FC236}">
                <a16:creationId xmlns:a16="http://schemas.microsoft.com/office/drawing/2014/main" id="{3D57BBB2-7265-016B-5582-3A6F2F1301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130" y="1127414"/>
            <a:ext cx="1713489" cy="1625435"/>
          </a:xfrm>
          <a:prstGeom prst="flowChartConnector">
            <a:avLst/>
          </a:prstGeom>
        </p:spPr>
      </p:pic>
      <p:pic>
        <p:nvPicPr>
          <p:cNvPr id="4" name="Billede 227" descr="STUDIO">
            <a:extLst>
              <a:ext uri="{FF2B5EF4-FFF2-40B4-BE49-F238E27FC236}">
                <a16:creationId xmlns:a16="http://schemas.microsoft.com/office/drawing/2014/main" id="{EE9E5A97-9634-B414-66CF-782B2AC47963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4036" b="22351"/>
          <a:stretch/>
        </p:blipFill>
        <p:spPr bwMode="auto">
          <a:xfrm>
            <a:off x="2150185" y="2619000"/>
            <a:ext cx="1620000" cy="1620000"/>
          </a:xfrm>
          <a:prstGeom prst="ellipse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4A65AC-340F-4413-8B66-E85170C2F68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916" r="21950"/>
          <a:stretch/>
        </p:blipFill>
        <p:spPr bwMode="auto">
          <a:xfrm>
            <a:off x="2039174" y="4370481"/>
            <a:ext cx="2002979" cy="1971988"/>
          </a:xfrm>
          <a:prstGeom prst="ellipse">
            <a:avLst/>
          </a:prstGeom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26ECB1-4F3F-41AE-92C2-DC8A954DCE09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"/>
          <a:srcRect l="7894" r="12486"/>
          <a:stretch/>
        </p:blipFill>
        <p:spPr bwMode="auto">
          <a:xfrm>
            <a:off x="990248" y="3571915"/>
            <a:ext cx="1728000" cy="1728000"/>
          </a:xfrm>
          <a:prstGeom prst="ellipse">
            <a:avLst/>
          </a:prstGeom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Billede 36" descr="Et billede, der indeholder himmel, udendørs, bygning, by&#10;&#10;Automatisk genereret beskrivelse">
            <a:extLst>
              <a:ext uri="{FF2B5EF4-FFF2-40B4-BE49-F238E27FC236}">
                <a16:creationId xmlns:a16="http://schemas.microsoft.com/office/drawing/2014/main" id="{72776153-F243-F7FF-35F4-2DB15614D9F9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7" b="12860"/>
          <a:stretch/>
        </p:blipFill>
        <p:spPr bwMode="auto">
          <a:xfrm>
            <a:off x="626193" y="243002"/>
            <a:ext cx="2010219" cy="1946248"/>
          </a:xfrm>
          <a:prstGeom prst="flowChartConnector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02057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DC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2A21ECDA-C5AD-207D-A26D-D026D2A2F7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49213"/>
            <a:ext cx="12192000" cy="6858001"/>
          </a:xfrm>
          <a:prstGeom prst="rect">
            <a:avLst/>
          </a:prstGeom>
        </p:spPr>
      </p:pic>
      <p:sp>
        <p:nvSpPr>
          <p:cNvPr id="2" name="Pladsholder til slidenummer 1">
            <a:extLst>
              <a:ext uri="{FF2B5EF4-FFF2-40B4-BE49-F238E27FC236}">
                <a16:creationId xmlns:a16="http://schemas.microsoft.com/office/drawing/2014/main" id="{27C2AEBF-EF36-4B5D-8D43-05CC944DE9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CCAD0B6-E425-4E22-8CA8-D12D2F73CE96}" type="slidenum">
              <a:rPr lang="da-DK" smtClean="0"/>
              <a:pPr/>
              <a:t>7</a:t>
            </a:fld>
            <a:endParaRPr lang="da-DK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9A4FB802-7747-4C77-8A3F-4CA967500C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764" y="5846305"/>
            <a:ext cx="4027637" cy="485785"/>
          </a:xfrm>
          <a:prstGeom prst="rect">
            <a:avLst/>
          </a:prstGeom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303027B2-39E5-43B1-BD8B-E10F2AF32CA7}"/>
              </a:ext>
            </a:extLst>
          </p:cNvPr>
          <p:cNvSpPr txBox="1"/>
          <p:nvPr/>
        </p:nvSpPr>
        <p:spPr>
          <a:xfrm>
            <a:off x="7695446" y="2498756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da-DK" dirty="0" err="1">
              <a:latin typeface="Arial" panose="020B0604020202020204" pitchFamily="34" charset="0"/>
            </a:endParaRPr>
          </a:p>
        </p:txBody>
      </p:sp>
      <p:sp>
        <p:nvSpPr>
          <p:cNvPr id="11" name="Undertitel 3">
            <a:extLst>
              <a:ext uri="{FF2B5EF4-FFF2-40B4-BE49-F238E27FC236}">
                <a16:creationId xmlns:a16="http://schemas.microsoft.com/office/drawing/2014/main" id="{F5B6F466-973D-43AC-AEC5-FF34D209623B}"/>
              </a:ext>
            </a:extLst>
          </p:cNvPr>
          <p:cNvSpPr txBox="1">
            <a:spLocks/>
          </p:cNvSpPr>
          <p:nvPr/>
        </p:nvSpPr>
        <p:spPr>
          <a:xfrm>
            <a:off x="8978412" y="6332090"/>
            <a:ext cx="2949731" cy="43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500" b="1" u="sng" dirty="0">
                <a:latin typeface="Arial" panose="020B0604020202020204" pitchFamily="34" charset="0"/>
              </a:rPr>
              <a:t>www.Copenhagencvb.com</a:t>
            </a: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0E309891-DD9A-034C-9A4A-6C38569881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05" y="4388090"/>
            <a:ext cx="2123677" cy="216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8270412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jub\AppData\Local\Temp\Templafy\PowerPointVsto\Assets\b69d17f6-34b5-42a5-8882-a7c5615d3f77.jpe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jub\AppData\Local\Temp\Templafy\PowerPointVsto\Assets\e0817ec2-8c1a-4f96-b0bb-280569370e64.jpe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jub\AppData\Local\Temp\Templafy\PowerPointVsto\Assets\f9eaa7b8-6e6a-45b0-a6aa-27bd67a16b4e.jpe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jub\AppData\Local\Temp\Templafy\PowerPointVsto\Assets\f9eaa7b8-6e6a-45b0-a6aa-27bd67a16b4e.jpe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515705975447340"/>
</p:tagLst>
</file>

<file path=ppt/theme/theme1.xml><?xml version="1.0" encoding="utf-8"?>
<a:theme xmlns:a="http://schemas.openxmlformats.org/drawingml/2006/main" name="WonderfuCopenhagen PowerPoint Template">
  <a:themeElements>
    <a:clrScheme name="Wonderful Copenhagen">
      <a:dk1>
        <a:sysClr val="windowText" lastClr="000000"/>
      </a:dk1>
      <a:lt1>
        <a:sysClr val="window" lastClr="FFFFFF"/>
      </a:lt1>
      <a:dk2>
        <a:srgbClr val="005578"/>
      </a:dk2>
      <a:lt2>
        <a:srgbClr val="8E8F91"/>
      </a:lt2>
      <a:accent1>
        <a:srgbClr val="005578"/>
      </a:accent1>
      <a:accent2>
        <a:srgbClr val="AF64AA"/>
      </a:accent2>
      <a:accent3>
        <a:srgbClr val="F07878"/>
      </a:accent3>
      <a:accent4>
        <a:srgbClr val="50BEAA"/>
      </a:accent4>
      <a:accent5>
        <a:srgbClr val="002584"/>
      </a:accent5>
      <a:accent6>
        <a:srgbClr val="EB1964"/>
      </a:accent6>
      <a:hlink>
        <a:srgbClr val="000000"/>
      </a:hlink>
      <a:folHlink>
        <a:srgbClr val="8E8F91"/>
      </a:folHlink>
    </a:clrScheme>
    <a:fontScheme name="Wonderful Copenhagen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lIns="72000" tIns="72000" rIns="72000" bIns="72000" rtlCol="0" anchor="ctr"/>
      <a:lstStyle>
        <a:defPPr algn="ctr">
          <a:defRPr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>
          <a:defRPr dirty="0" err="1"/>
        </a:defPPr>
      </a:lstStyle>
    </a:txDef>
  </a:objectDefaults>
  <a:extraClrSchemeLst/>
  <a:extLst>
    <a:ext uri="{05A4C25C-085E-4340-85A3-A5531E510DB2}">
      <thm15:themeFamily xmlns:thm15="http://schemas.microsoft.com/office/thememl/2012/main" name="Wonderful Copenhagen PowerPoint Template.potx" id="{7DE52E2B-A4F7-42F6-88BE-96A2D06C8B61}" vid="{764578C2-8A3F-46DD-9735-7952B58BAB6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264</Words>
  <Application>Microsoft Office PowerPoint</Application>
  <PresentationFormat>Widescreen</PresentationFormat>
  <Paragraphs>59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Century Gothic</vt:lpstr>
      <vt:lpstr>WonderfuCopenhagen PowerPoint Template</vt:lpstr>
      <vt:lpstr>Zonta inTERDISTRICT SEMINAR 2025</vt:lpstr>
      <vt:lpstr>WHY COPENHAGEN?</vt:lpstr>
      <vt:lpstr>SUPPORT FROM 18 LOCAL CLUBS</vt:lpstr>
      <vt:lpstr>theme</vt:lpstr>
      <vt:lpstr>COMPLIMENTARY ASSISTANCE FROM wonderful Copenhagen (LINK)</vt:lpstr>
      <vt:lpstr>Multiple hotels &amp; venues for events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modified xsi:type="dcterms:W3CDTF">2023-04-13T17:46:10Z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ustomerId">
    <vt:lpwstr>woco</vt:lpwstr>
  </property>
  <property fmtid="{D5CDD505-2E9C-101B-9397-08002B2CF9AE}" pid="3" name="TemplateId">
    <vt:lpwstr>636008013452775664</vt:lpwstr>
  </property>
  <property fmtid="{D5CDD505-2E9C-101B-9397-08002B2CF9AE}" pid="4" name="UserProfileId">
    <vt:lpwstr>636179080713974255</vt:lpwstr>
  </property>
</Properties>
</file>