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9"/>
            <a:ext cx="8636000" cy="2111375"/>
          </a:xfrm>
        </p:spPr>
        <p:txBody>
          <a:bodyPr>
            <a:noAutofit/>
          </a:bodyPr>
          <a:lstStyle>
            <a:lvl1pPr algn="l">
              <a:lnSpc>
                <a:spcPts val="8000"/>
              </a:lnSpc>
              <a:defRPr sz="640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4648200"/>
            <a:ext cx="7823200" cy="609600"/>
          </a:xfrm>
        </p:spPr>
        <p:txBody>
          <a:bodyPr>
            <a:noAutofit/>
          </a:bodyPr>
          <a:lstStyle>
            <a:lvl1pPr marL="0" indent="0" algn="l">
              <a:buNone/>
              <a:defRPr sz="3200" b="1">
                <a:solidFill>
                  <a:srgbClr val="005F71"/>
                </a:solidFill>
                <a:latin typeface="Lato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975360" y="1295400"/>
            <a:ext cx="10708640" cy="9144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11074400" y="5765800"/>
            <a:ext cx="1016000" cy="10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67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143408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840" y="381000"/>
            <a:ext cx="11704320" cy="1143000"/>
          </a:xfrm>
        </p:spPr>
        <p:txBody>
          <a:bodyPr anchor="b">
            <a:noAutofit/>
          </a:bodyPr>
          <a:lstStyle>
            <a:lvl1pPr algn="l">
              <a:defRPr sz="4267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243840" y="1680640"/>
            <a:ext cx="1170432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43840" y="1837280"/>
            <a:ext cx="11704320" cy="4030120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11074400" y="5765800"/>
            <a:ext cx="1016000" cy="10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67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87364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3" y="1831848"/>
            <a:ext cx="3454399" cy="2409952"/>
          </a:xfrm>
        </p:spPr>
        <p:txBody>
          <a:bodyPr anchor="t">
            <a:noAutofit/>
          </a:bodyPr>
          <a:lstStyle>
            <a:lvl1pPr algn="l">
              <a:defRPr sz="4267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8802" y="1831848"/>
            <a:ext cx="7213601" cy="4035552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609600" y="1680640"/>
            <a:ext cx="1097280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1074400" y="5765800"/>
            <a:ext cx="1016000" cy="10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67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3304539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76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87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0" y="3429000"/>
            <a:ext cx="6096000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096000" y="3429000"/>
            <a:ext cx="6096000" cy="3429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84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284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9"/>
            <a:ext cx="8636000" cy="2111375"/>
          </a:xfrm>
        </p:spPr>
        <p:txBody>
          <a:bodyPr>
            <a:noAutofit/>
          </a:bodyPr>
          <a:lstStyle>
            <a:lvl1pPr algn="l">
              <a:lnSpc>
                <a:spcPts val="8000"/>
              </a:lnSpc>
              <a:defRPr sz="640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4648200"/>
            <a:ext cx="7823200" cy="609600"/>
          </a:xfrm>
        </p:spPr>
        <p:txBody>
          <a:bodyPr>
            <a:noAutofit/>
          </a:bodyPr>
          <a:lstStyle>
            <a:lvl1pPr marL="0" indent="0" algn="l">
              <a:buNone/>
              <a:defRPr sz="3200" b="1">
                <a:solidFill>
                  <a:srgbClr val="005F71"/>
                </a:solidFill>
                <a:latin typeface="Lato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975360" y="1295400"/>
            <a:ext cx="10708640" cy="9144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11074400" y="5765800"/>
            <a:ext cx="1016000" cy="10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67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2113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2283" y="1971675"/>
            <a:ext cx="5974080" cy="3997325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7912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5994400" y="177800"/>
            <a:ext cx="5974080" cy="1320800"/>
          </a:xfrm>
        </p:spPr>
        <p:txBody>
          <a:bodyPr anchor="b">
            <a:noAutofit/>
          </a:bodyPr>
          <a:lstStyle>
            <a:lvl1pPr algn="l">
              <a:defRPr sz="4267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5994400" y="1735137"/>
            <a:ext cx="597408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1074400" y="5765800"/>
            <a:ext cx="1016000" cy="10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67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124126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200" y="2073275"/>
            <a:ext cx="5974080" cy="3997325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400800" y="-25400"/>
            <a:ext cx="57912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05317" y="279400"/>
            <a:ext cx="5974080" cy="1320800"/>
          </a:xfrm>
        </p:spPr>
        <p:txBody>
          <a:bodyPr anchor="b">
            <a:noAutofit/>
          </a:bodyPr>
          <a:lstStyle>
            <a:lvl1pPr algn="l">
              <a:defRPr sz="4267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205317" y="1836737"/>
            <a:ext cx="597408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203200" y="5765800"/>
            <a:ext cx="1016000" cy="10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67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160977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1074400" y="5765800"/>
            <a:ext cx="1016000" cy="10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67" baseline="0"/>
            </a:lvl1pPr>
          </a:lstStyle>
          <a:p>
            <a:r>
              <a:rPr lang="en-US" dirty="0"/>
              <a:t>Insert district/club logo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243840" y="4348161"/>
            <a:ext cx="11704320" cy="233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840" y="279400"/>
            <a:ext cx="11704320" cy="1143000"/>
          </a:xfrm>
        </p:spPr>
        <p:txBody>
          <a:bodyPr>
            <a:normAutofit/>
          </a:bodyPr>
          <a:lstStyle>
            <a:lvl1pPr algn="l">
              <a:defRPr sz="4267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243840" y="1517121"/>
            <a:ext cx="1170432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611846"/>
            <a:ext cx="11704320" cy="2641599"/>
          </a:xfrm>
        </p:spPr>
        <p:txBody>
          <a:bodyPr>
            <a:no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3803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1074400" y="5765800"/>
            <a:ext cx="1016000" cy="10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67" baseline="0"/>
            </a:lvl1pPr>
          </a:lstStyle>
          <a:p>
            <a:r>
              <a:rPr lang="en-US" dirty="0"/>
              <a:t>Insert district/club logo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659" y="274637"/>
            <a:ext cx="5791200" cy="2341563"/>
          </a:xfrm>
        </p:spPr>
        <p:txBody>
          <a:bodyPr anchor="b">
            <a:normAutofit/>
          </a:bodyPr>
          <a:lstStyle>
            <a:lvl1pPr algn="l">
              <a:defRPr sz="4267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1659" y="3124200"/>
            <a:ext cx="11708683" cy="3556000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241659" y="2870200"/>
            <a:ext cx="579120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260744" y="279400"/>
            <a:ext cx="5689601" cy="2590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5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50999" y="279400"/>
            <a:ext cx="8400288" cy="1143000"/>
          </a:xfrm>
        </p:spPr>
        <p:txBody>
          <a:bodyPr anchor="b">
            <a:normAutofit/>
          </a:bodyPr>
          <a:lstStyle>
            <a:lvl1pPr algn="l">
              <a:defRPr sz="4267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1650999" y="1612900"/>
            <a:ext cx="8400288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1651001" y="1807464"/>
            <a:ext cx="8400287" cy="4872736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1074400" y="5765800"/>
            <a:ext cx="1016000" cy="10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67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285534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600200"/>
            <a:ext cx="5754793" cy="4267200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243840" y="1498600"/>
            <a:ext cx="1170432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43840" y="1605945"/>
            <a:ext cx="5547360" cy="4261456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43840" y="152400"/>
            <a:ext cx="11704320" cy="1143000"/>
          </a:xfrm>
        </p:spPr>
        <p:txBody>
          <a:bodyPr anchor="b">
            <a:normAutofit/>
          </a:bodyPr>
          <a:lstStyle>
            <a:lvl1pPr algn="l">
              <a:defRPr sz="4267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11074400" y="5765800"/>
            <a:ext cx="1016000" cy="10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67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378381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2283" y="1971675"/>
            <a:ext cx="5974080" cy="3997325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791200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5994400" y="177800"/>
            <a:ext cx="5974080" cy="1320800"/>
          </a:xfrm>
        </p:spPr>
        <p:txBody>
          <a:bodyPr anchor="b">
            <a:noAutofit/>
          </a:bodyPr>
          <a:lstStyle>
            <a:lvl1pPr algn="l">
              <a:defRPr sz="4267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5994400" y="1735137"/>
            <a:ext cx="597408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0" y="3429000"/>
            <a:ext cx="5791200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11074400" y="5765800"/>
            <a:ext cx="1016000" cy="101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67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387434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34A85-7AC3-41E9-B29A-AE8F0283A15C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2D03F-718D-44C4-A7A0-A958E7C0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05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3733" spc="-1">
                <a:latin typeface="Lato Semibold"/>
              </a:rPr>
              <a:t>Mentoring Session Guidelines</a:t>
            </a:r>
            <a:endParaRPr lang="en-US" sz="3733" spc="-1" dirty="0">
              <a:solidFill>
                <a:srgbClr val="000000"/>
              </a:solidFill>
              <a:latin typeface="Lato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43840" y="1837280"/>
            <a:ext cx="11541760" cy="4030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667" dirty="0"/>
          </a:p>
          <a:p>
            <a:pPr marL="0" indent="0" algn="ctr">
              <a:buNone/>
            </a:pPr>
            <a:endParaRPr lang="en-US" sz="2667" dirty="0"/>
          </a:p>
          <a:p>
            <a:pPr algn="ctr"/>
            <a:endParaRPr lang="en-U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3875F20-9050-4D45-8D33-10BBF506E9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1" y="105000"/>
            <a:ext cx="3026833" cy="14782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Shape 2">
            <a:extLst>
              <a:ext uri="{FF2B5EF4-FFF2-40B4-BE49-F238E27FC236}">
                <a16:creationId xmlns:a16="http://schemas.microsoft.com/office/drawing/2014/main" id="{A1F0B5ED-CD76-4C7C-8298-B88EC1AC1C62}"/>
              </a:ext>
            </a:extLst>
          </p:cNvPr>
          <p:cNvSpPr txBox="1"/>
          <p:nvPr/>
        </p:nvSpPr>
        <p:spPr>
          <a:xfrm>
            <a:off x="406400" y="1905000"/>
            <a:ext cx="10566400" cy="42672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47500" lnSpcReduction="20000"/>
          </a:bodyPr>
          <a:lstStyle/>
          <a:p>
            <a:pPr marL="342711" indent="-341751" defTabSz="1219170">
              <a:spcBef>
                <a:spcPts val="56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solidFill>
                  <a:srgbClr val="000000"/>
                </a:solidFill>
                <a:latin typeface="Lato"/>
              </a:rPr>
              <a:t>1st Mentee – Mentor Connect after matching</a:t>
            </a:r>
            <a:endParaRPr lang="en-US" sz="2800" spc="-1" dirty="0">
              <a:solidFill>
                <a:srgbClr val="000000"/>
              </a:solidFill>
              <a:latin typeface="Lato"/>
            </a:endParaRPr>
          </a:p>
          <a:p>
            <a:pPr marL="743021" lvl="1" indent="-284633" defTabSz="1219170">
              <a:spcBef>
                <a:spcPts val="480"/>
              </a:spcBef>
              <a:buClr>
                <a:srgbClr val="000000"/>
              </a:buClr>
              <a:buFont typeface="Arial"/>
              <a:buChar char="–"/>
            </a:pPr>
            <a:r>
              <a:rPr lang="en-GB" sz="2400" spc="-1" dirty="0">
                <a:solidFill>
                  <a:srgbClr val="000000"/>
                </a:solidFill>
                <a:latin typeface="Lato"/>
              </a:rPr>
              <a:t>Clarify mutual expectations</a:t>
            </a:r>
            <a:endParaRPr lang="en-US" sz="2400" spc="-1" dirty="0">
              <a:solidFill>
                <a:srgbClr val="000000"/>
              </a:solidFill>
              <a:latin typeface="Lato"/>
            </a:endParaRPr>
          </a:p>
          <a:p>
            <a:pPr marL="743021" lvl="1" indent="-284633" defTabSz="1219170">
              <a:spcBef>
                <a:spcPts val="480"/>
              </a:spcBef>
              <a:buClr>
                <a:srgbClr val="000000"/>
              </a:buClr>
              <a:buFont typeface="Arial"/>
              <a:buChar char="–"/>
            </a:pPr>
            <a:r>
              <a:rPr lang="en-GB" sz="2400" spc="-1" dirty="0">
                <a:solidFill>
                  <a:srgbClr val="000000"/>
                </a:solidFill>
                <a:latin typeface="Lato"/>
              </a:rPr>
              <a:t>Define targets, content and frame work of the co-operation</a:t>
            </a:r>
            <a:endParaRPr lang="en-US" sz="2400" spc="-1" dirty="0">
              <a:solidFill>
                <a:srgbClr val="000000"/>
              </a:solidFill>
              <a:latin typeface="Lato"/>
            </a:endParaRPr>
          </a:p>
          <a:p>
            <a:pPr marL="1142851" lvl="2" indent="-227514" defTabSz="1219170"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 dirty="0">
                <a:solidFill>
                  <a:srgbClr val="000000"/>
                </a:solidFill>
                <a:latin typeface="Lato"/>
              </a:rPr>
              <a:t>E.g. Discussion topics/questions shared by email prior to each session - yes/no</a:t>
            </a:r>
            <a:endParaRPr lang="en-US" sz="2000" spc="-1" dirty="0">
              <a:solidFill>
                <a:srgbClr val="000000"/>
              </a:solidFill>
              <a:latin typeface="Lato"/>
            </a:endParaRPr>
          </a:p>
          <a:p>
            <a:pPr marL="743021" lvl="1" indent="-284633" defTabSz="1219170">
              <a:spcBef>
                <a:spcPts val="480"/>
              </a:spcBef>
              <a:buClr>
                <a:srgbClr val="000000"/>
              </a:buClr>
              <a:buFont typeface="Arial"/>
              <a:buChar char="–"/>
            </a:pPr>
            <a:r>
              <a:rPr lang="en-GB" sz="2400" spc="-1" dirty="0">
                <a:solidFill>
                  <a:srgbClr val="000000"/>
                </a:solidFill>
                <a:latin typeface="Lato"/>
              </a:rPr>
              <a:t>Define frequency and nature/location </a:t>
            </a:r>
            <a:endParaRPr lang="en-US" sz="2400" spc="-1" dirty="0">
              <a:solidFill>
                <a:srgbClr val="000000"/>
              </a:solidFill>
              <a:latin typeface="Lato"/>
            </a:endParaRPr>
          </a:p>
          <a:p>
            <a:pPr marL="1142851" lvl="2" indent="-227514" defTabSz="1219170"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 dirty="0">
                <a:solidFill>
                  <a:srgbClr val="000000"/>
                </a:solidFill>
                <a:latin typeface="Lato"/>
              </a:rPr>
              <a:t>Recommendation is to connect  once per month </a:t>
            </a:r>
            <a:endParaRPr lang="en-US" sz="2000" spc="-1" dirty="0">
              <a:solidFill>
                <a:srgbClr val="000000"/>
              </a:solidFill>
              <a:latin typeface="Lato"/>
            </a:endParaRPr>
          </a:p>
          <a:p>
            <a:pPr marL="1142851" lvl="2" indent="-227514" defTabSz="1219170"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 dirty="0">
                <a:solidFill>
                  <a:srgbClr val="000000"/>
                </a:solidFill>
                <a:latin typeface="Lato"/>
              </a:rPr>
              <a:t>E.g. phone, Online meeting, private house, restaurant/café for the sessions </a:t>
            </a:r>
            <a:endParaRPr lang="en-US" sz="2000" spc="-1" dirty="0">
              <a:solidFill>
                <a:srgbClr val="000000"/>
              </a:solidFill>
              <a:latin typeface="Lato"/>
            </a:endParaRPr>
          </a:p>
          <a:p>
            <a:pPr marL="743021" lvl="1" indent="-284633" defTabSz="1219170">
              <a:spcBef>
                <a:spcPts val="480"/>
              </a:spcBef>
              <a:buClr>
                <a:srgbClr val="000000"/>
              </a:buClr>
              <a:buFont typeface="Arial"/>
              <a:buChar char="–"/>
            </a:pPr>
            <a:r>
              <a:rPr lang="en-GB" sz="2400" spc="-1">
                <a:solidFill>
                  <a:srgbClr val="000000"/>
                </a:solidFill>
                <a:latin typeface="Lato"/>
              </a:rPr>
              <a:t>Duration of collaboration</a:t>
            </a:r>
            <a:endParaRPr lang="en-US" sz="2400" spc="-1">
              <a:solidFill>
                <a:srgbClr val="000000"/>
              </a:solidFill>
              <a:latin typeface="Lato"/>
            </a:endParaRPr>
          </a:p>
          <a:p>
            <a:pPr marL="1142851" lvl="2" indent="-227514" defTabSz="1219170"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>
                <a:solidFill>
                  <a:srgbClr val="000000"/>
                </a:solidFill>
                <a:latin typeface="Lato"/>
              </a:rPr>
              <a:t>Recommendation is 12 months</a:t>
            </a:r>
            <a:endParaRPr lang="en-US" sz="2000" spc="-1">
              <a:solidFill>
                <a:srgbClr val="000000"/>
              </a:solidFill>
              <a:latin typeface="Lato"/>
            </a:endParaRPr>
          </a:p>
          <a:p>
            <a:pPr marL="743021" lvl="1" indent="-284633" defTabSz="1219170">
              <a:spcBef>
                <a:spcPts val="480"/>
              </a:spcBef>
              <a:buClr>
                <a:srgbClr val="000000"/>
              </a:buClr>
              <a:buFont typeface="Arial"/>
              <a:buChar char="–"/>
            </a:pPr>
            <a:r>
              <a:rPr lang="en-GB" sz="2400" spc="-1">
                <a:solidFill>
                  <a:srgbClr val="000000"/>
                </a:solidFill>
                <a:latin typeface="Lato"/>
              </a:rPr>
              <a:t>Time </a:t>
            </a:r>
            <a:r>
              <a:rPr lang="en-GB" sz="2400" spc="-1" dirty="0">
                <a:solidFill>
                  <a:srgbClr val="000000"/>
                </a:solidFill>
                <a:latin typeface="Lato"/>
              </a:rPr>
              <a:t>and duration of the connect</a:t>
            </a:r>
            <a:endParaRPr lang="en-US" sz="2400" spc="-1" dirty="0">
              <a:solidFill>
                <a:srgbClr val="000000"/>
              </a:solidFill>
              <a:latin typeface="Lato"/>
            </a:endParaRPr>
          </a:p>
          <a:p>
            <a:pPr marL="1142851" lvl="2" indent="-227514" defTabSz="1219170"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 dirty="0">
                <a:solidFill>
                  <a:srgbClr val="000000"/>
                </a:solidFill>
                <a:latin typeface="Lato"/>
              </a:rPr>
              <a:t>Recommendation is 1-2 hrs per session</a:t>
            </a:r>
            <a:endParaRPr lang="en-US" sz="2000" spc="-1" dirty="0">
              <a:solidFill>
                <a:srgbClr val="000000"/>
              </a:solidFill>
              <a:latin typeface="Lato"/>
            </a:endParaRPr>
          </a:p>
          <a:p>
            <a:pPr marL="342711" indent="-341751" defTabSz="1219170">
              <a:spcBef>
                <a:spcPts val="56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solidFill>
                  <a:srgbClr val="000000"/>
                </a:solidFill>
                <a:latin typeface="Lato"/>
              </a:rPr>
              <a:t>Regular Mentee – Mentor connect</a:t>
            </a:r>
            <a:endParaRPr lang="en-US" sz="2800" spc="-1" dirty="0">
              <a:solidFill>
                <a:srgbClr val="000000"/>
              </a:solidFill>
              <a:latin typeface="Lato"/>
            </a:endParaRPr>
          </a:p>
          <a:p>
            <a:pPr marL="743021" lvl="1" indent="-284633" defTabSz="1219170">
              <a:spcBef>
                <a:spcPts val="480"/>
              </a:spcBef>
              <a:buClr>
                <a:srgbClr val="000000"/>
              </a:buClr>
              <a:buFont typeface="Arial"/>
              <a:buChar char="–"/>
            </a:pPr>
            <a:r>
              <a:rPr lang="en-GB" sz="2400" spc="-1" dirty="0">
                <a:solidFill>
                  <a:srgbClr val="000000"/>
                </a:solidFill>
                <a:latin typeface="Lato"/>
              </a:rPr>
              <a:t>Warming-up</a:t>
            </a:r>
            <a:endParaRPr lang="en-US" sz="2400" spc="-1" dirty="0">
              <a:solidFill>
                <a:srgbClr val="000000"/>
              </a:solidFill>
              <a:latin typeface="Lato"/>
            </a:endParaRPr>
          </a:p>
          <a:p>
            <a:pPr marL="1142851" lvl="2" indent="-227514" defTabSz="1219170"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 dirty="0">
                <a:solidFill>
                  <a:srgbClr val="000000"/>
                </a:solidFill>
                <a:latin typeface="Lato"/>
              </a:rPr>
              <a:t>How are you? New news? What happened since the last connect?</a:t>
            </a:r>
            <a:endParaRPr lang="en-US" sz="2000" spc="-1" dirty="0">
              <a:solidFill>
                <a:srgbClr val="000000"/>
              </a:solidFill>
              <a:latin typeface="Lato"/>
            </a:endParaRPr>
          </a:p>
          <a:p>
            <a:pPr marL="743021" lvl="1" indent="-284633" defTabSz="1219170">
              <a:spcBef>
                <a:spcPts val="480"/>
              </a:spcBef>
              <a:buClr>
                <a:srgbClr val="000000"/>
              </a:buClr>
              <a:buFont typeface="Arial"/>
              <a:buChar char="–"/>
            </a:pPr>
            <a:r>
              <a:rPr lang="en-GB" sz="2400" spc="-1" dirty="0">
                <a:solidFill>
                  <a:srgbClr val="000000"/>
                </a:solidFill>
                <a:latin typeface="Lato"/>
              </a:rPr>
              <a:t>Discussion on the tasks/questions</a:t>
            </a:r>
            <a:endParaRPr lang="en-US" sz="2400" spc="-1" dirty="0">
              <a:solidFill>
                <a:srgbClr val="000000"/>
              </a:solidFill>
              <a:latin typeface="Lato"/>
            </a:endParaRPr>
          </a:p>
          <a:p>
            <a:pPr marL="1142851" lvl="2" indent="-227514" defTabSz="1219170"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 dirty="0">
                <a:solidFill>
                  <a:srgbClr val="000000"/>
                </a:solidFill>
                <a:latin typeface="Lato"/>
              </a:rPr>
              <a:t>Review of last connect - any trouble, if yes, which?  </a:t>
            </a:r>
            <a:endParaRPr lang="en-US" sz="2000" spc="-1" dirty="0">
              <a:solidFill>
                <a:srgbClr val="000000"/>
              </a:solidFill>
              <a:latin typeface="Lato"/>
            </a:endParaRPr>
          </a:p>
          <a:p>
            <a:pPr marL="1142851" lvl="2" indent="-227514" defTabSz="1219170"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 dirty="0">
                <a:solidFill>
                  <a:srgbClr val="000000"/>
                </a:solidFill>
                <a:latin typeface="Lato"/>
              </a:rPr>
              <a:t>Celebrate successes together</a:t>
            </a:r>
            <a:endParaRPr lang="en-US" sz="2000" spc="-1" dirty="0">
              <a:solidFill>
                <a:srgbClr val="000000"/>
              </a:solidFill>
              <a:latin typeface="Lato"/>
            </a:endParaRPr>
          </a:p>
          <a:p>
            <a:pPr marL="1142851" lvl="2" indent="-227514" defTabSz="1219170"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 dirty="0">
                <a:solidFill>
                  <a:srgbClr val="000000"/>
                </a:solidFill>
                <a:latin typeface="Lato"/>
              </a:rPr>
              <a:t>Today‘s questions/concerns and target definitions – What? How?</a:t>
            </a:r>
            <a:endParaRPr lang="en-US" sz="2000" spc="-1" dirty="0">
              <a:solidFill>
                <a:srgbClr val="000000"/>
              </a:solidFill>
              <a:latin typeface="Lato"/>
            </a:endParaRPr>
          </a:p>
          <a:p>
            <a:pPr marL="1142851" lvl="2" indent="-227514" defTabSz="1219170"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 dirty="0">
                <a:solidFill>
                  <a:srgbClr val="000000"/>
                </a:solidFill>
                <a:latin typeface="Lato"/>
              </a:rPr>
              <a:t>Ways to overcome current obstacles</a:t>
            </a:r>
            <a:endParaRPr lang="en-US" sz="2000" spc="-1" dirty="0">
              <a:solidFill>
                <a:srgbClr val="000000"/>
              </a:solidFill>
              <a:latin typeface="Lato"/>
            </a:endParaRPr>
          </a:p>
          <a:p>
            <a:pPr marL="1142851" lvl="2" indent="-227514" defTabSz="1219170"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 dirty="0">
                <a:solidFill>
                  <a:srgbClr val="000000"/>
                </a:solidFill>
                <a:latin typeface="Lato"/>
              </a:rPr>
              <a:t>New target settings, new milestone definitions</a:t>
            </a:r>
            <a:endParaRPr lang="en-US" sz="2000" spc="-1" dirty="0">
              <a:solidFill>
                <a:srgbClr val="000000"/>
              </a:solidFill>
              <a:latin typeface="Lato"/>
            </a:endParaRPr>
          </a:p>
          <a:p>
            <a:pPr marL="1142851" lvl="2" indent="-227514" defTabSz="1219170"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 dirty="0">
                <a:solidFill>
                  <a:srgbClr val="000000"/>
                </a:solidFill>
                <a:latin typeface="Lato"/>
              </a:rPr>
              <a:t>Feedback and agreements for the next connect</a:t>
            </a:r>
            <a:endParaRPr lang="en-US" sz="2000" spc="-1" dirty="0">
              <a:solidFill>
                <a:srgbClr val="000000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053184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Semibold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Lato</vt:lpstr>
      <vt:lpstr>Lato Semibold</vt:lpstr>
      <vt:lpstr>1_Office Theme</vt:lpstr>
      <vt:lpstr>Mentoring Session Guidelines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Mentoring Session Guidelines</dc:title>
  <dc:creator>Kostal, Ursula</dc:creator>
  <cp:lastModifiedBy>Kostal, Ursula</cp:lastModifiedBy>
  <cp:revision>1</cp:revision>
  <dcterms:created xsi:type="dcterms:W3CDTF">2021-11-01T16:20:32Z</dcterms:created>
  <dcterms:modified xsi:type="dcterms:W3CDTF">2021-11-01T16:21:50Z</dcterms:modified>
</cp:coreProperties>
</file>