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61" r:id="rId4"/>
    <p:sldId id="263" r:id="rId5"/>
    <p:sldId id="264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8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stal, Ursula" userId="c3b7b7a1-46a8-4c2a-9899-39173f7ec2f6" providerId="ADAL" clId="{F6EDFF84-01A1-40AF-9787-D3A1A153399A}"/>
    <pc:docChg chg="delSld">
      <pc:chgData name="Kostal, Ursula" userId="c3b7b7a1-46a8-4c2a-9899-39173f7ec2f6" providerId="ADAL" clId="{F6EDFF84-01A1-40AF-9787-D3A1A153399A}" dt="2021-10-24T12:45:31.304" v="9" actId="47"/>
      <pc:docMkLst>
        <pc:docMk/>
      </pc:docMkLst>
      <pc:sldChg chg="del">
        <pc:chgData name="Kostal, Ursula" userId="c3b7b7a1-46a8-4c2a-9899-39173f7ec2f6" providerId="ADAL" clId="{F6EDFF84-01A1-40AF-9787-D3A1A153399A}" dt="2021-10-24T12:45:16.167" v="0" actId="47"/>
        <pc:sldMkLst>
          <pc:docMk/>
          <pc:sldMk cId="0" sldId="257"/>
        </pc:sldMkLst>
      </pc:sldChg>
      <pc:sldChg chg="del">
        <pc:chgData name="Kostal, Ursula" userId="c3b7b7a1-46a8-4c2a-9899-39173f7ec2f6" providerId="ADAL" clId="{F6EDFF84-01A1-40AF-9787-D3A1A153399A}" dt="2021-10-24T12:45:17.003" v="1" actId="47"/>
        <pc:sldMkLst>
          <pc:docMk/>
          <pc:sldMk cId="0" sldId="258"/>
        </pc:sldMkLst>
      </pc:sldChg>
      <pc:sldChg chg="del">
        <pc:chgData name="Kostal, Ursula" userId="c3b7b7a1-46a8-4c2a-9899-39173f7ec2f6" providerId="ADAL" clId="{F6EDFF84-01A1-40AF-9787-D3A1A153399A}" dt="2021-10-24T12:45:17.889" v="2" actId="47"/>
        <pc:sldMkLst>
          <pc:docMk/>
          <pc:sldMk cId="0" sldId="259"/>
        </pc:sldMkLst>
      </pc:sldChg>
      <pc:sldChg chg="del">
        <pc:chgData name="Kostal, Ursula" userId="c3b7b7a1-46a8-4c2a-9899-39173f7ec2f6" providerId="ADAL" clId="{F6EDFF84-01A1-40AF-9787-D3A1A153399A}" dt="2021-10-24T12:45:20.260" v="3" actId="47"/>
        <pc:sldMkLst>
          <pc:docMk/>
          <pc:sldMk cId="0" sldId="260"/>
        </pc:sldMkLst>
      </pc:sldChg>
      <pc:sldChg chg="del">
        <pc:chgData name="Kostal, Ursula" userId="c3b7b7a1-46a8-4c2a-9899-39173f7ec2f6" providerId="ADAL" clId="{F6EDFF84-01A1-40AF-9787-D3A1A153399A}" dt="2021-10-24T12:45:23.727" v="4" actId="47"/>
        <pc:sldMkLst>
          <pc:docMk/>
          <pc:sldMk cId="0" sldId="262"/>
        </pc:sldMkLst>
      </pc:sldChg>
      <pc:sldChg chg="del">
        <pc:chgData name="Kostal, Ursula" userId="c3b7b7a1-46a8-4c2a-9899-39173f7ec2f6" providerId="ADAL" clId="{F6EDFF84-01A1-40AF-9787-D3A1A153399A}" dt="2021-10-24T12:45:26.669" v="5" actId="47"/>
        <pc:sldMkLst>
          <pc:docMk/>
          <pc:sldMk cId="0" sldId="265"/>
        </pc:sldMkLst>
      </pc:sldChg>
      <pc:sldChg chg="del">
        <pc:chgData name="Kostal, Ursula" userId="c3b7b7a1-46a8-4c2a-9899-39173f7ec2f6" providerId="ADAL" clId="{F6EDFF84-01A1-40AF-9787-D3A1A153399A}" dt="2021-10-24T12:45:27.661" v="6" actId="47"/>
        <pc:sldMkLst>
          <pc:docMk/>
          <pc:sldMk cId="0" sldId="266"/>
        </pc:sldMkLst>
      </pc:sldChg>
      <pc:sldChg chg="del">
        <pc:chgData name="Kostal, Ursula" userId="c3b7b7a1-46a8-4c2a-9899-39173f7ec2f6" providerId="ADAL" clId="{F6EDFF84-01A1-40AF-9787-D3A1A153399A}" dt="2021-10-24T12:45:28.764" v="7" actId="47"/>
        <pc:sldMkLst>
          <pc:docMk/>
          <pc:sldMk cId="0" sldId="267"/>
        </pc:sldMkLst>
      </pc:sldChg>
      <pc:sldChg chg="del">
        <pc:chgData name="Kostal, Ursula" userId="c3b7b7a1-46a8-4c2a-9899-39173f7ec2f6" providerId="ADAL" clId="{F6EDFF84-01A1-40AF-9787-D3A1A153399A}" dt="2021-10-24T12:45:30.027" v="8" actId="47"/>
        <pc:sldMkLst>
          <pc:docMk/>
          <pc:sldMk cId="0" sldId="268"/>
        </pc:sldMkLst>
      </pc:sldChg>
      <pc:sldChg chg="del">
        <pc:chgData name="Kostal, Ursula" userId="c3b7b7a1-46a8-4c2a-9899-39173f7ec2f6" providerId="ADAL" clId="{F6EDFF84-01A1-40AF-9787-D3A1A153399A}" dt="2021-10-24T12:45:31.304" v="9" actId="47"/>
        <pc:sldMkLst>
          <pc:docMk/>
          <pc:sldMk cId="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spostare la diapositiva</a:t>
            </a: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it-IT" sz="2000" b="0" strike="noStrike" spc="-1">
                <a:latin typeface="Arial"/>
              </a:rPr>
              <a:t>Fai clic per modificare il formato delle note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it-IT" sz="1400" b="0" strike="noStrike" spc="-1">
                <a:latin typeface="Times New Roman"/>
              </a:rPr>
              <a:t>&lt;intestazione&gt;</a:t>
            </a:r>
          </a:p>
        </p:txBody>
      </p:sp>
      <p:sp>
        <p:nvSpPr>
          <p:cNvPr id="8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it-IT" sz="1400" b="0" strike="noStrike" spc="-1">
                <a:latin typeface="Times New Roman"/>
              </a:rPr>
              <a:t>&lt;data/ora&gt;</a:t>
            </a:r>
          </a:p>
        </p:txBody>
      </p:sp>
      <p:sp>
        <p:nvSpPr>
          <p:cNvPr id="8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8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BE8EB751-8C1D-45FD-822D-A1C8A89BA8CC}" type="slidenum">
              <a:rPr lang="it-IT" sz="1400" b="0" strike="noStrike" spc="-1">
                <a:latin typeface="Times New Roman"/>
              </a:rPr>
              <a:t>‹#›</a:t>
            </a:fld>
            <a:endParaRPr lang="it-I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9"/>
          <p:cNvSpPr/>
          <p:nvPr/>
        </p:nvSpPr>
        <p:spPr>
          <a:xfrm flipH="1">
            <a:off x="731520" y="971280"/>
            <a:ext cx="8031240" cy="6840"/>
          </a:xfrm>
          <a:prstGeom prst="line">
            <a:avLst/>
          </a:prstGeom>
          <a:ln w="76200">
            <a:solidFill>
              <a:srgbClr val="F5BD4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traight Connector 15"/>
          <p:cNvSpPr/>
          <p:nvPr/>
        </p:nvSpPr>
        <p:spPr>
          <a:xfrm flipH="1">
            <a:off x="182880" y="1260360"/>
            <a:ext cx="8778240" cy="360"/>
          </a:xfrm>
          <a:prstGeom prst="line">
            <a:avLst/>
          </a:prstGeom>
          <a:ln w="76200">
            <a:solidFill>
              <a:srgbClr val="F5BD4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3.png"/><Relationship Id="rId7" Type="http://schemas.openxmlformats.org/officeDocument/2006/relationships/package" Target="../embeddings/Microsoft_Word_Document.docx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hyperlink" Target="mailto:W4WZontaMentoring@gmx.net" TargetMode="External"/><Relationship Id="rId4" Type="http://schemas.openxmlformats.org/officeDocument/2006/relationships/hyperlink" Target="https://www.zonta.org/Web/My_Zonta/Tools/Leadership%20Development%20Tools%20Hom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3.png"/><Relationship Id="rId7" Type="http://schemas.openxmlformats.org/officeDocument/2006/relationships/package" Target="../embeddings/Microsoft_Word_Document1.docx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hyperlink" Target="https://www.zonta.org/Web/My_Zonta/Tools/Leadership%20Development%20Tools%20Home" TargetMode="External"/><Relationship Id="rId4" Type="http://schemas.openxmlformats.org/officeDocument/2006/relationships/hyperlink" Target="mailto:W4WZontaMentoring@gmx.ne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package" Target="../embeddings/Microsoft_Word_Document2.docx"/><Relationship Id="rId5" Type="http://schemas.openxmlformats.org/officeDocument/2006/relationships/image" Target="../media/image4.png"/><Relationship Id="rId4" Type="http://schemas.openxmlformats.org/officeDocument/2006/relationships/hyperlink" Target="mailto:W4WZontaMentoring@gmx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85800" y="1657440"/>
            <a:ext cx="6855840" cy="158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ts val="4501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Lato Semibold"/>
                <a:ea typeface="Lato Semibold"/>
              </a:rPr>
              <a:t>Iniziativa Zonta Mentoring – </a:t>
            </a:r>
            <a:br/>
            <a:r>
              <a:rPr lang="en-US" sz="4000" b="0" strike="noStrike" spc="-1">
                <a:solidFill>
                  <a:srgbClr val="000000"/>
                </a:solidFill>
                <a:latin typeface="Lato Semibold"/>
                <a:ea typeface="Lato Semibold"/>
              </a:rPr>
              <a:t>Women for Women W4W</a:t>
            </a:r>
            <a:br/>
            <a:r>
              <a:rPr lang="en-US" sz="2800" b="0" strike="noStrike" spc="-1">
                <a:solidFill>
                  <a:srgbClr val="000000"/>
                </a:solidFill>
                <a:latin typeface="Lato Semibold"/>
                <a:ea typeface="Lato Semibold"/>
              </a:rPr>
              <a:t>(Donne per le Donne)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685800" y="3486240"/>
            <a:ext cx="5865120" cy="4550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1" strike="noStrike" spc="-1">
                <a:solidFill>
                  <a:srgbClr val="005F71"/>
                </a:solidFill>
                <a:latin typeface="Lato"/>
              </a:rPr>
              <a:t>25.09.2021 online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86" name="Text Placeholder 14"/>
          <p:cNvSpPr/>
          <p:nvPr/>
        </p:nvSpPr>
        <p:spPr>
          <a:xfrm>
            <a:off x="3124080" y="444960"/>
            <a:ext cx="5712840" cy="53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r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3000" b="0" strike="noStrike" spc="-1">
                <a:solidFill>
                  <a:srgbClr val="005F71"/>
                </a:solidFill>
                <a:latin typeface="Lato"/>
                <a:ea typeface="DejaVu Sans"/>
              </a:rPr>
              <a:t>Zonta International District 28</a:t>
            </a:r>
            <a:endParaRPr lang="it-IT" sz="3000" b="0" strike="noStrike" spc="-1">
              <a:latin typeface="Arial"/>
            </a:endParaRPr>
          </a:p>
        </p:txBody>
      </p:sp>
      <p:pic>
        <p:nvPicPr>
          <p:cNvPr id="87" name="Grafik 5"/>
          <p:cNvPicPr/>
          <p:nvPr/>
        </p:nvPicPr>
        <p:blipFill>
          <a:blip r:embed="rId2"/>
          <a:stretch/>
        </p:blipFill>
        <p:spPr>
          <a:xfrm>
            <a:off x="609480" y="186840"/>
            <a:ext cx="1750320" cy="7444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82880" y="285840"/>
            <a:ext cx="8776080" cy="855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de-AT" sz="2800" b="0" strike="noStrike" spc="-1" dirty="0">
                <a:solidFill>
                  <a:srgbClr val="005F71"/>
                </a:solidFill>
                <a:latin typeface="Lato Semibold"/>
              </a:rPr>
              <a:t>„</a:t>
            </a:r>
            <a:r>
              <a:rPr lang="en-US" sz="2800" b="0" strike="noStrike" spc="-1" dirty="0" err="1">
                <a:solidFill>
                  <a:srgbClr val="005F71"/>
                </a:solidFill>
                <a:latin typeface="Lato Semibold"/>
              </a:rPr>
              <a:t>Voglio</a:t>
            </a:r>
            <a:r>
              <a:rPr lang="en-US" sz="2800" b="0" strike="noStrike" spc="-1" dirty="0">
                <a:solidFill>
                  <a:srgbClr val="005F71"/>
                </a:solidFill>
                <a:latin typeface="Lato Semibold"/>
              </a:rPr>
              <a:t> </a:t>
            </a:r>
            <a:r>
              <a:rPr lang="en-US" sz="2800" b="0" strike="noStrike" spc="-1" dirty="0" err="1">
                <a:solidFill>
                  <a:srgbClr val="005F71"/>
                </a:solidFill>
                <a:latin typeface="Lato Semibold"/>
              </a:rPr>
              <a:t>essere</a:t>
            </a:r>
            <a:r>
              <a:rPr lang="en-US" sz="2800" b="0" strike="noStrike" spc="-1" dirty="0">
                <a:solidFill>
                  <a:srgbClr val="005F71"/>
                </a:solidFill>
                <a:latin typeface="Lato Semibold"/>
              </a:rPr>
              <a:t> una </a:t>
            </a:r>
            <a:r>
              <a:rPr lang="en-US" sz="2800" spc="-1" dirty="0" err="1">
                <a:solidFill>
                  <a:srgbClr val="005F71"/>
                </a:solidFill>
                <a:latin typeface="Lato Semibold"/>
              </a:rPr>
              <a:t>Madrina</a:t>
            </a:r>
            <a:r>
              <a:rPr lang="en-US" sz="2800" b="0" strike="noStrike" spc="-1" dirty="0">
                <a:solidFill>
                  <a:srgbClr val="005F71"/>
                </a:solidFill>
                <a:latin typeface="Lato Semibold"/>
              </a:rPr>
              <a:t> di ZONTA”</a:t>
            </a:r>
            <a:endParaRPr lang="it-IT" sz="2800" b="0" strike="noStrike" spc="-1" dirty="0">
              <a:latin typeface="Arial"/>
            </a:endParaRPr>
          </a:p>
        </p:txBody>
      </p:sp>
      <p:pic>
        <p:nvPicPr>
          <p:cNvPr id="105" name="Grafik 4"/>
          <p:cNvPicPr/>
          <p:nvPr/>
        </p:nvPicPr>
        <p:blipFill>
          <a:blip r:embed="rId2"/>
          <a:stretch/>
        </p:blipFill>
        <p:spPr>
          <a:xfrm>
            <a:off x="6629400" y="78840"/>
            <a:ext cx="2268000" cy="1106640"/>
          </a:xfrm>
          <a:prstGeom prst="rect">
            <a:avLst/>
          </a:prstGeom>
          <a:ln w="0">
            <a:noFill/>
          </a:ln>
        </p:spPr>
      </p:pic>
      <p:pic>
        <p:nvPicPr>
          <p:cNvPr id="106" name="Picture 3"/>
          <p:cNvPicPr/>
          <p:nvPr/>
        </p:nvPicPr>
        <p:blipFill>
          <a:blip r:embed="rId3"/>
          <a:stretch/>
        </p:blipFill>
        <p:spPr>
          <a:xfrm>
            <a:off x="189720" y="1479960"/>
            <a:ext cx="1560600" cy="1040760"/>
          </a:xfrm>
          <a:prstGeom prst="rect">
            <a:avLst/>
          </a:prstGeom>
          <a:ln w="0">
            <a:noFill/>
          </a:ln>
        </p:spPr>
      </p:pic>
      <p:sp>
        <p:nvSpPr>
          <p:cNvPr id="107" name="TextBox 6"/>
          <p:cNvSpPr/>
          <p:nvPr/>
        </p:nvSpPr>
        <p:spPr>
          <a:xfrm>
            <a:off x="2338200" y="1385280"/>
            <a:ext cx="4615560" cy="63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Parla con la tua </a:t>
            </a:r>
            <a:r>
              <a:rPr lang="en-US" sz="1200" b="1" strike="noStrike" spc="-1">
                <a:solidFill>
                  <a:srgbClr val="000000"/>
                </a:solidFill>
                <a:latin typeface="Lato"/>
                <a:ea typeface="DejaVu Sans"/>
              </a:rPr>
              <a:t>Presidente di Club </a:t>
            </a:r>
            <a:r>
              <a:rPr lang="it-IT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per un collegamento 1:1 all'interno del club o contatta un’altra Zontiana nel mondo in modo proattivo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08" name="TextBox 10"/>
          <p:cNvSpPr/>
          <p:nvPr/>
        </p:nvSpPr>
        <p:spPr>
          <a:xfrm>
            <a:off x="349200" y="3510000"/>
            <a:ext cx="2492640" cy="1155240"/>
          </a:xfrm>
          <a:prstGeom prst="rect">
            <a:avLst/>
          </a:prstGeom>
          <a:solidFill>
            <a:srgbClr val="F5BD47"/>
          </a:solidFill>
          <a:ln w="76200">
            <a:solidFill>
              <a:srgbClr val="005F7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Lato"/>
                <a:ea typeface="DejaVu Sans"/>
              </a:rPr>
              <a:t>Ricorda quanta esperienza e preziosa conoscenza di VITA &amp; ZONTA devi dare e imparare!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09" name="TextBox 13"/>
          <p:cNvSpPr/>
          <p:nvPr/>
        </p:nvSpPr>
        <p:spPr>
          <a:xfrm>
            <a:off x="2458440" y="2031480"/>
            <a:ext cx="4300920" cy="1641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514800" lvl="1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it-IT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Rivedi il materiale per lo sviluppo della leadership disponibile sul sito web di ZONTA (</a:t>
            </a:r>
            <a:r>
              <a:rPr lang="en-GB" sz="1200" b="0" u="sng" strike="noStrike" spc="-1">
                <a:solidFill>
                  <a:srgbClr val="0000FF"/>
                </a:solidFill>
                <a:uFillTx/>
                <a:latin typeface="Lato"/>
                <a:ea typeface="DejaVu Sans"/>
                <a:hlinkClick r:id="rId4"/>
              </a:rPr>
              <a:t>ZONTA web-site</a:t>
            </a:r>
            <a:r>
              <a:rPr lang="en-GB" sz="1200" b="0" u="sng" strike="noStrike" spc="-1">
                <a:solidFill>
                  <a:srgbClr val="000000"/>
                </a:solidFill>
                <a:uFillTx/>
                <a:latin typeface="Lato"/>
                <a:ea typeface="DejaVu Sans"/>
              </a:rPr>
              <a:t>)</a:t>
            </a:r>
            <a:endParaRPr lang="it-IT" sz="1200" b="0" strike="noStrike" spc="-1">
              <a:latin typeface="Arial"/>
            </a:endParaRPr>
          </a:p>
          <a:p>
            <a:pPr marL="514800" lvl="1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Rivedi </a:t>
            </a:r>
            <a:r>
              <a:rPr lang="en-US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le line guida </a:t>
            </a:r>
            <a:r>
              <a:rPr lang="it-IT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disponibili per le Madrine Zonta </a:t>
            </a:r>
            <a:endParaRPr lang="it-IT" sz="1200" b="0" strike="noStrike" spc="-1">
              <a:latin typeface="Arial"/>
            </a:endParaRPr>
          </a:p>
          <a:p>
            <a:pPr marL="514800" lvl="1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In caso di domande contatta le Coordinatrici del D28 all’indirizzo email  </a:t>
            </a:r>
            <a:r>
              <a:rPr lang="en-GB" sz="1200" b="0" u="sng" strike="noStrike" spc="-1">
                <a:solidFill>
                  <a:srgbClr val="0000FF"/>
                </a:solidFill>
                <a:uFillTx/>
                <a:latin typeface="Lato"/>
                <a:ea typeface="DejaVu Sans"/>
                <a:hlinkClick r:id="rId5"/>
              </a:rPr>
              <a:t>W4WZontaMentoring@gmx.net</a:t>
            </a: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10" name="Rectangle 14"/>
          <p:cNvSpPr/>
          <p:nvPr/>
        </p:nvSpPr>
        <p:spPr>
          <a:xfrm>
            <a:off x="2384280" y="2230920"/>
            <a:ext cx="4569840" cy="27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" name="Rectangle 16"/>
          <p:cNvSpPr/>
          <p:nvPr/>
        </p:nvSpPr>
        <p:spPr>
          <a:xfrm>
            <a:off x="2384280" y="2522880"/>
            <a:ext cx="4569840" cy="27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Rectangle 17"/>
          <p:cNvSpPr/>
          <p:nvPr/>
        </p:nvSpPr>
        <p:spPr>
          <a:xfrm>
            <a:off x="3689280" y="3353400"/>
            <a:ext cx="3264480" cy="118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514800" lvl="1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it-IT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Rimani in contatto con la tua persona, incontratevi, predefinite il vostro viaggio, </a:t>
            </a:r>
            <a:r>
              <a:rPr lang="it-IT" sz="1200" b="1" strike="noStrike" spc="-1">
                <a:solidFill>
                  <a:srgbClr val="000000"/>
                </a:solidFill>
                <a:latin typeface="Lato"/>
                <a:ea typeface="DejaVu Sans"/>
              </a:rPr>
              <a:t>iniziate a parlare </a:t>
            </a:r>
            <a:r>
              <a:rPr lang="it-IT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e guardate dove vi porta questo legame a vantaggio di entrambe!</a:t>
            </a:r>
            <a:endParaRPr lang="it-IT" sz="1200" b="0" strike="noStrike" spc="-1">
              <a:latin typeface="Arial"/>
            </a:endParaRPr>
          </a:p>
        </p:txBody>
      </p:sp>
      <p:pic>
        <p:nvPicPr>
          <p:cNvPr id="113" name="Picture 18"/>
          <p:cNvPicPr/>
          <p:nvPr/>
        </p:nvPicPr>
        <p:blipFill>
          <a:blip r:embed="rId6"/>
          <a:stretch/>
        </p:blipFill>
        <p:spPr>
          <a:xfrm>
            <a:off x="7005600" y="3899520"/>
            <a:ext cx="1923120" cy="1082520"/>
          </a:xfrm>
          <a:prstGeom prst="rect">
            <a:avLst/>
          </a:prstGeom>
          <a:ln w="0">
            <a:noFill/>
          </a:ln>
        </p:spPr>
      </p:pic>
      <p:sp>
        <p:nvSpPr>
          <p:cNvPr id="114" name="Arrow: Curved Right 19"/>
          <p:cNvSpPr/>
          <p:nvPr/>
        </p:nvSpPr>
        <p:spPr>
          <a:xfrm>
            <a:off x="1932120" y="1465920"/>
            <a:ext cx="334440" cy="513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Arrow: Curved Right 20"/>
          <p:cNvSpPr/>
          <p:nvPr/>
        </p:nvSpPr>
        <p:spPr>
          <a:xfrm>
            <a:off x="2458440" y="2364120"/>
            <a:ext cx="334440" cy="513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Arrow: Curved Right 21"/>
          <p:cNvSpPr/>
          <p:nvPr/>
        </p:nvSpPr>
        <p:spPr>
          <a:xfrm>
            <a:off x="3639960" y="3603600"/>
            <a:ext cx="334440" cy="513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33C2888-0D68-463A-8E0B-DF8443E38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116171"/>
              </p:ext>
            </p:extLst>
          </p:nvPr>
        </p:nvGraphicFramePr>
        <p:xfrm>
          <a:off x="7204680" y="184515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7" imgW="914400" imgH="771480" progId="Word.Document.12">
                  <p:embed/>
                </p:oleObj>
              </mc:Choice>
              <mc:Fallback>
                <p:oleObj name="Document" showAsIcon="1" r:id="rId7" imgW="914400" imgH="771480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33C2888-0D68-463A-8E0B-DF8443E380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04680" y="184515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1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82880" y="285840"/>
            <a:ext cx="8776080" cy="855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0" strike="noStrike" spc="-1">
                <a:solidFill>
                  <a:srgbClr val="005F71"/>
                </a:solidFill>
                <a:latin typeface="Lato Semibold"/>
              </a:rPr>
              <a:t>„Desidero essere una Mentor“</a:t>
            </a:r>
            <a:endParaRPr lang="it-IT" sz="2800" b="0" strike="noStrike" spc="-1">
              <a:latin typeface="Arial"/>
            </a:endParaRPr>
          </a:p>
        </p:txBody>
      </p:sp>
      <p:pic>
        <p:nvPicPr>
          <p:cNvPr id="124" name="Grafik 4"/>
          <p:cNvPicPr/>
          <p:nvPr/>
        </p:nvPicPr>
        <p:blipFill>
          <a:blip r:embed="rId2"/>
          <a:stretch/>
        </p:blipFill>
        <p:spPr>
          <a:xfrm>
            <a:off x="6629400" y="78840"/>
            <a:ext cx="2268000" cy="1106640"/>
          </a:xfrm>
          <a:prstGeom prst="rect">
            <a:avLst/>
          </a:prstGeom>
          <a:ln w="0">
            <a:noFill/>
          </a:ln>
        </p:spPr>
      </p:pic>
      <p:pic>
        <p:nvPicPr>
          <p:cNvPr id="125" name="Picture 3"/>
          <p:cNvPicPr/>
          <p:nvPr/>
        </p:nvPicPr>
        <p:blipFill>
          <a:blip r:embed="rId3"/>
          <a:stretch/>
        </p:blipFill>
        <p:spPr>
          <a:xfrm>
            <a:off x="203400" y="1545120"/>
            <a:ext cx="1709640" cy="1040760"/>
          </a:xfrm>
          <a:prstGeom prst="rect">
            <a:avLst/>
          </a:prstGeom>
          <a:ln w="0">
            <a:noFill/>
          </a:ln>
        </p:spPr>
      </p:pic>
      <p:sp>
        <p:nvSpPr>
          <p:cNvPr id="126" name="TextBox 6"/>
          <p:cNvSpPr/>
          <p:nvPr/>
        </p:nvSpPr>
        <p:spPr>
          <a:xfrm>
            <a:off x="2408760" y="1393200"/>
            <a:ext cx="4646160" cy="1002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AT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Compila il modulo Mentor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Spediscilo ai Coordinatori del D28 Mentoring Program a </a:t>
            </a:r>
            <a:r>
              <a:rPr lang="en-GB" sz="1200" b="0" u="sng" strike="noStrike" spc="-1">
                <a:solidFill>
                  <a:srgbClr val="0000FF"/>
                </a:solidFill>
                <a:uFillTx/>
                <a:latin typeface="Lato"/>
                <a:ea typeface="DejaVu Sans"/>
                <a:hlinkClick r:id="rId4"/>
              </a:rPr>
              <a:t>W4WZontaMentoring@gmx.net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</p:txBody>
      </p:sp>
      <p:sp>
        <p:nvSpPr>
          <p:cNvPr id="127" name="TextBox 10"/>
          <p:cNvSpPr/>
          <p:nvPr/>
        </p:nvSpPr>
        <p:spPr>
          <a:xfrm>
            <a:off x="182880" y="3598560"/>
            <a:ext cx="2651400" cy="1155240"/>
          </a:xfrm>
          <a:prstGeom prst="rect">
            <a:avLst/>
          </a:prstGeom>
          <a:solidFill>
            <a:srgbClr val="F5BD47"/>
          </a:solidFill>
          <a:ln w="76200">
            <a:solidFill>
              <a:srgbClr val="005F7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Lato"/>
                <a:ea typeface="DejaVu Sans"/>
              </a:rPr>
              <a:t>Ricorda quanta esperienza e preziosa conoscenza di VITA &amp; ZONTA devi donare e apprendere!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28" name="TextBox 13"/>
          <p:cNvSpPr/>
          <p:nvPr/>
        </p:nvSpPr>
        <p:spPr>
          <a:xfrm>
            <a:off x="2622600" y="2219040"/>
            <a:ext cx="5201280" cy="150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514800" lvl="1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. In attesa del riscontro della Mentee </a:t>
            </a:r>
            <a:endParaRPr lang="it-IT" sz="1200" b="0" strike="noStrike" spc="-1">
              <a:latin typeface="Arial"/>
            </a:endParaRPr>
          </a:p>
          <a:p>
            <a:pPr marL="972000" lvl="2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Rivedere il materiale disponibile sullo sviluppo della Leadership sullo </a:t>
            </a:r>
            <a:r>
              <a:rPr lang="en-GB" sz="1200" b="0" u="sng" strike="noStrike" spc="-1">
                <a:solidFill>
                  <a:srgbClr val="0000FF"/>
                </a:solidFill>
                <a:uFillTx/>
                <a:latin typeface="Lato"/>
                <a:ea typeface="DejaVu Sans"/>
                <a:hlinkClick r:id="rId5"/>
              </a:rPr>
              <a:t>ZONTA web-site</a:t>
            </a:r>
            <a:endParaRPr lang="it-IT" sz="1200" b="0" strike="noStrike" spc="-1">
              <a:latin typeface="Arial"/>
            </a:endParaRPr>
          </a:p>
          <a:p>
            <a:pPr marL="972000" lvl="2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Rivedere le linee guida sulla Seduta di  Mentoring  (vedi  Appendix)</a:t>
            </a:r>
            <a:endParaRPr lang="it-IT" sz="1200" b="0" strike="noStrike" spc="-1">
              <a:latin typeface="Arial"/>
            </a:endParaRPr>
          </a:p>
          <a:p>
            <a:pPr marL="972000" lvl="2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Nel caso di domande contatta I coordinatori del D28 Mentoring  </a:t>
            </a:r>
            <a:r>
              <a:rPr lang="en-GB" sz="1200" b="0" u="sng" strike="noStrike" spc="-1">
                <a:solidFill>
                  <a:srgbClr val="0000FF"/>
                </a:solidFill>
                <a:uFillTx/>
                <a:latin typeface="Lato"/>
                <a:ea typeface="DejaVu Sans"/>
                <a:hlinkClick r:id="rId4"/>
              </a:rPr>
              <a:t>W4WZontaMentoring@gmx.net</a:t>
            </a: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29" name="Rectangle 14"/>
          <p:cNvSpPr/>
          <p:nvPr/>
        </p:nvSpPr>
        <p:spPr>
          <a:xfrm>
            <a:off x="2384280" y="2230920"/>
            <a:ext cx="4569840" cy="27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Rectangle 16"/>
          <p:cNvSpPr/>
          <p:nvPr/>
        </p:nvSpPr>
        <p:spPr>
          <a:xfrm>
            <a:off x="2384280" y="2522880"/>
            <a:ext cx="4569840" cy="27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Rectangle 17"/>
          <p:cNvSpPr/>
          <p:nvPr/>
        </p:nvSpPr>
        <p:spPr>
          <a:xfrm>
            <a:off x="3467880" y="3702402"/>
            <a:ext cx="4569840" cy="81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514800" lvl="1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Collegati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con la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tua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Mentee,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incontratevi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, pre-definite il vostro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percorso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(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inclusa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la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durata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),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iniziate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a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parlare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e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vedrai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che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questo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rapporto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trarrà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beneficio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 da </a:t>
            </a:r>
            <a:r>
              <a:rPr lang="en-GB" sz="1200" b="0" strike="noStrike" spc="-1" dirty="0" err="1">
                <a:solidFill>
                  <a:srgbClr val="000000"/>
                </a:solidFill>
                <a:latin typeface="Lato"/>
                <a:ea typeface="DejaVu Sans"/>
              </a:rPr>
              <a:t>entrambe</a:t>
            </a:r>
            <a:r>
              <a:rPr lang="en-GB" sz="1200" b="0" strike="noStrike" spc="-1" dirty="0">
                <a:solidFill>
                  <a:srgbClr val="000000"/>
                </a:solidFill>
                <a:latin typeface="Lato"/>
                <a:ea typeface="DejaVu Sans"/>
              </a:rPr>
              <a:t>!</a:t>
            </a:r>
            <a:endParaRPr lang="it-IT" sz="1200" b="0" strike="noStrike" spc="-1" dirty="0">
              <a:latin typeface="Arial"/>
            </a:endParaRPr>
          </a:p>
        </p:txBody>
      </p:sp>
      <p:pic>
        <p:nvPicPr>
          <p:cNvPr id="132" name="Picture 18"/>
          <p:cNvPicPr/>
          <p:nvPr/>
        </p:nvPicPr>
        <p:blipFill>
          <a:blip r:embed="rId6"/>
          <a:stretch/>
        </p:blipFill>
        <p:spPr>
          <a:xfrm>
            <a:off x="7541640" y="4346134"/>
            <a:ext cx="1404000" cy="684308"/>
          </a:xfrm>
          <a:prstGeom prst="rect">
            <a:avLst/>
          </a:prstGeom>
          <a:ln w="0">
            <a:noFill/>
          </a:ln>
        </p:spPr>
      </p:pic>
      <p:sp>
        <p:nvSpPr>
          <p:cNvPr id="134" name="Arrow: Curved Right 2"/>
          <p:cNvSpPr/>
          <p:nvPr/>
        </p:nvSpPr>
        <p:spPr>
          <a:xfrm>
            <a:off x="2007720" y="1584720"/>
            <a:ext cx="334440" cy="513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Arrow: Curved Right 15"/>
          <p:cNvSpPr/>
          <p:nvPr/>
        </p:nvSpPr>
        <p:spPr>
          <a:xfrm>
            <a:off x="2622600" y="2359080"/>
            <a:ext cx="334440" cy="513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Arrow: Curved Right 19"/>
          <p:cNvSpPr/>
          <p:nvPr/>
        </p:nvSpPr>
        <p:spPr>
          <a:xfrm>
            <a:off x="3086280" y="3239280"/>
            <a:ext cx="334440" cy="513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69E856B-DABC-46F2-80AC-C3FB5D6639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096511"/>
              </p:ext>
            </p:extLst>
          </p:nvPr>
        </p:nvGraphicFramePr>
        <p:xfrm>
          <a:off x="7541640" y="169125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7" imgW="914400" imgH="771480" progId="Word.Document.12">
                  <p:embed/>
                </p:oleObj>
              </mc:Choice>
              <mc:Fallback>
                <p:oleObj name="Document" showAsIcon="1" r:id="rId7" imgW="914400" imgH="771480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69E856B-DABC-46F2-80AC-C3FB5D6639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41640" y="169125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182880" y="285840"/>
            <a:ext cx="8776080" cy="855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de-AT" sz="2800" b="0" strike="noStrike" spc="-1">
                <a:solidFill>
                  <a:srgbClr val="005F71"/>
                </a:solidFill>
                <a:latin typeface="Lato Semibold"/>
              </a:rPr>
              <a:t>„Desidero essere una Mentee“</a:t>
            </a:r>
            <a:endParaRPr lang="it-IT" sz="2800" b="0" strike="noStrike" spc="-1">
              <a:latin typeface="Arial"/>
            </a:endParaRPr>
          </a:p>
        </p:txBody>
      </p:sp>
      <p:pic>
        <p:nvPicPr>
          <p:cNvPr id="138" name="Grafik 4"/>
          <p:cNvPicPr/>
          <p:nvPr/>
        </p:nvPicPr>
        <p:blipFill>
          <a:blip r:embed="rId2"/>
          <a:stretch/>
        </p:blipFill>
        <p:spPr>
          <a:xfrm>
            <a:off x="6629400" y="78840"/>
            <a:ext cx="2268000" cy="1106640"/>
          </a:xfrm>
          <a:prstGeom prst="rect">
            <a:avLst/>
          </a:prstGeom>
          <a:ln w="0">
            <a:noFill/>
          </a:ln>
        </p:spPr>
      </p:pic>
      <p:pic>
        <p:nvPicPr>
          <p:cNvPr id="139" name="Picture 3"/>
          <p:cNvPicPr/>
          <p:nvPr/>
        </p:nvPicPr>
        <p:blipFill>
          <a:blip r:embed="rId3"/>
          <a:stretch/>
        </p:blipFill>
        <p:spPr>
          <a:xfrm>
            <a:off x="228600" y="1597680"/>
            <a:ext cx="1521720" cy="1040760"/>
          </a:xfrm>
          <a:prstGeom prst="rect">
            <a:avLst/>
          </a:prstGeom>
          <a:ln w="0">
            <a:noFill/>
          </a:ln>
        </p:spPr>
      </p:pic>
      <p:sp>
        <p:nvSpPr>
          <p:cNvPr id="140" name="TextBox 6"/>
          <p:cNvSpPr/>
          <p:nvPr/>
        </p:nvSpPr>
        <p:spPr>
          <a:xfrm>
            <a:off x="2490480" y="1380240"/>
            <a:ext cx="4646160" cy="1002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AT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Compila il Modulo  Mentee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Spediscilo ai Coordinatori del D28 Mentoring Program a </a:t>
            </a:r>
            <a:r>
              <a:rPr lang="en-GB" sz="1200" b="0" u="sng" strike="noStrike" spc="-1">
                <a:solidFill>
                  <a:srgbClr val="0000FF"/>
                </a:solidFill>
                <a:uFillTx/>
                <a:latin typeface="Lato"/>
                <a:ea typeface="DejaVu Sans"/>
                <a:hlinkClick r:id="rId4"/>
              </a:rPr>
              <a:t>W4WZontaMentoring@gmx.net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</p:txBody>
      </p:sp>
      <p:sp>
        <p:nvSpPr>
          <p:cNvPr id="141" name="TextBox 10"/>
          <p:cNvSpPr/>
          <p:nvPr/>
        </p:nvSpPr>
        <p:spPr>
          <a:xfrm>
            <a:off x="484920" y="3430080"/>
            <a:ext cx="1928520" cy="1155240"/>
          </a:xfrm>
          <a:prstGeom prst="rect">
            <a:avLst/>
          </a:prstGeom>
          <a:solidFill>
            <a:srgbClr val="F5BD47"/>
          </a:solidFill>
          <a:ln w="76200">
            <a:solidFill>
              <a:srgbClr val="005F7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Lato"/>
                <a:ea typeface="DejaVu Sans"/>
              </a:rPr>
              <a:t>Ricorda quante cose ci sono da imparare sulla Vita da un’altra Donna!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42" name="TextBox 13"/>
          <p:cNvSpPr/>
          <p:nvPr/>
        </p:nvSpPr>
        <p:spPr>
          <a:xfrm>
            <a:off x="2525040" y="2208240"/>
            <a:ext cx="5201280" cy="168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514800" lvl="1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In attesa del riscontro del contatto con la Mentor :</a:t>
            </a:r>
            <a:endParaRPr lang="it-IT" sz="1200" b="0" strike="noStrike" spc="-1">
              <a:latin typeface="Arial"/>
            </a:endParaRPr>
          </a:p>
          <a:p>
            <a:pPr marL="972000" lvl="2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Definisci I tuoi obiettivi di mentoring il più chiaramente possibile</a:t>
            </a:r>
            <a:endParaRPr lang="it-IT" sz="1200" b="0" strike="noStrike" spc="-1">
              <a:latin typeface="Arial"/>
            </a:endParaRPr>
          </a:p>
          <a:p>
            <a:pPr marL="972000" lvl="2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Rivedi le linee guida della Seduta di Mentoring  (vedi  Appendix)</a:t>
            </a:r>
            <a:endParaRPr lang="it-IT" sz="1200" b="0" strike="noStrike" spc="-1">
              <a:latin typeface="Arial"/>
            </a:endParaRPr>
          </a:p>
          <a:p>
            <a:pPr marL="972000" lvl="2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In caso di domande contatta I Coordinatori D28 Mentoring Coordinators  at </a:t>
            </a:r>
            <a:r>
              <a:rPr lang="en-GB" sz="1200" b="0" u="sng" strike="noStrike" spc="-1">
                <a:solidFill>
                  <a:srgbClr val="0000FF"/>
                </a:solidFill>
                <a:uFillTx/>
                <a:latin typeface="Lato"/>
                <a:ea typeface="DejaVu Sans"/>
                <a:hlinkClick r:id="rId4"/>
              </a:rPr>
              <a:t>W4WZontaMentoring@gmx.net</a:t>
            </a:r>
            <a:r>
              <a:rPr lang="en-GB" sz="1200" b="0" strike="noStrike" spc="-1">
                <a:solidFill>
                  <a:srgbClr val="000000"/>
                </a:solidFill>
                <a:latin typeface="Lato"/>
                <a:ea typeface="DejaVu Sans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43" name="Rectangle 14"/>
          <p:cNvSpPr/>
          <p:nvPr/>
        </p:nvSpPr>
        <p:spPr>
          <a:xfrm>
            <a:off x="2670120" y="2223000"/>
            <a:ext cx="4569840" cy="27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Rectangle 16"/>
          <p:cNvSpPr/>
          <p:nvPr/>
        </p:nvSpPr>
        <p:spPr>
          <a:xfrm>
            <a:off x="2384280" y="2522880"/>
            <a:ext cx="4569840" cy="27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5" name="Rectangle 17"/>
          <p:cNvSpPr/>
          <p:nvPr/>
        </p:nvSpPr>
        <p:spPr>
          <a:xfrm>
            <a:off x="3290073" y="3710854"/>
            <a:ext cx="456984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514800" lvl="1" indent="-171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it-IT" sz="1200" spc="-1" dirty="0">
                <a:solidFill>
                  <a:srgbClr val="000000"/>
                </a:solidFill>
                <a:latin typeface="Lato"/>
              </a:rPr>
              <a:t>Connettiti al tuo mentore, incontrati, predefinisci il tuo viaggio, inizia a parlare e guarda dove ti porta la connessione a vantaggio di entrambi!</a:t>
            </a:r>
            <a:endParaRPr lang="it-IT" sz="1200" b="0" strike="noStrike" spc="-1" dirty="0">
              <a:latin typeface="Arial"/>
            </a:endParaRPr>
          </a:p>
        </p:txBody>
      </p:sp>
      <p:pic>
        <p:nvPicPr>
          <p:cNvPr id="146" name="Picture 18"/>
          <p:cNvPicPr/>
          <p:nvPr/>
        </p:nvPicPr>
        <p:blipFill>
          <a:blip r:embed="rId5"/>
          <a:stretch/>
        </p:blipFill>
        <p:spPr>
          <a:xfrm>
            <a:off x="7136640" y="3972279"/>
            <a:ext cx="1691640" cy="951840"/>
          </a:xfrm>
          <a:prstGeom prst="rect">
            <a:avLst/>
          </a:prstGeom>
          <a:ln w="0">
            <a:noFill/>
          </a:ln>
        </p:spPr>
      </p:pic>
      <p:sp>
        <p:nvSpPr>
          <p:cNvPr id="148" name="Arrow: Curved Right 15"/>
          <p:cNvSpPr/>
          <p:nvPr/>
        </p:nvSpPr>
        <p:spPr>
          <a:xfrm>
            <a:off x="2040840" y="1535400"/>
            <a:ext cx="334440" cy="513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Arrow: Curved Right 19"/>
          <p:cNvSpPr/>
          <p:nvPr/>
        </p:nvSpPr>
        <p:spPr>
          <a:xfrm>
            <a:off x="2429280" y="2314080"/>
            <a:ext cx="334440" cy="513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Arrow: Curved Right 20"/>
          <p:cNvSpPr/>
          <p:nvPr/>
        </p:nvSpPr>
        <p:spPr>
          <a:xfrm>
            <a:off x="3184560" y="3558960"/>
            <a:ext cx="334440" cy="5130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A21162D-72D3-40DF-94A3-99F9E97B17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18926"/>
              </p:ext>
            </p:extLst>
          </p:nvPr>
        </p:nvGraphicFramePr>
        <p:xfrm>
          <a:off x="7588080" y="190220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6" imgW="914400" imgH="771480" progId="Word.Document.12">
                  <p:embed/>
                </p:oleObj>
              </mc:Choice>
              <mc:Fallback>
                <p:oleObj name="Document" showAsIcon="1" r:id="rId6" imgW="914400" imgH="771480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A21162D-72D3-40DF-94A3-99F9E97B17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88080" y="190220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365</Words>
  <Application>Microsoft Office PowerPoint</Application>
  <PresentationFormat>On-screen Show (16:9)</PresentationFormat>
  <Paragraphs>30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Lato</vt:lpstr>
      <vt:lpstr>Lato Semibold</vt:lpstr>
      <vt:lpstr>Symbol</vt:lpstr>
      <vt:lpstr>Times New Roman</vt:lpstr>
      <vt:lpstr>Wingdings</vt:lpstr>
      <vt:lpstr>Office Theme</vt:lpstr>
      <vt:lpstr>Office Theme</vt:lpstr>
      <vt:lpstr>Document</vt:lpstr>
      <vt:lpstr>Iniziativa Zonta Mentoring –  Women for Women W4W (Donne per le Donne)</vt:lpstr>
      <vt:lpstr>„Voglio essere una Madrina di ZONTA”</vt:lpstr>
      <vt:lpstr>„Desidero essere una Mentor“</vt:lpstr>
      <vt:lpstr>„Desidero essere una Mentee“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Kate Edrinn</dc:creator>
  <dc:description/>
  <cp:lastModifiedBy>Kostal, Ursula</cp:lastModifiedBy>
  <cp:revision>113</cp:revision>
  <cp:lastPrinted>2021-10-16T21:42:31Z</cp:lastPrinted>
  <dcterms:created xsi:type="dcterms:W3CDTF">2018-01-12T21:14:27Z</dcterms:created>
  <dcterms:modified xsi:type="dcterms:W3CDTF">2021-10-24T12:45:33Z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0x010100DF310AB27C2DFD489841547AD5DA5CF6</vt:lpwstr>
  </property>
  <property fmtid="{D5CDD505-2E9C-101B-9397-08002B2CF9AE}" pid="3" name="MSIP_Label_cf8c7287-838c-46dd-b281-b1140229e67a_ActionId">
    <vt:lpwstr>6b0dcc47-5838-4993-aa36-c03fc099386e</vt:lpwstr>
  </property>
  <property fmtid="{D5CDD505-2E9C-101B-9397-08002B2CF9AE}" pid="4" name="MSIP_Label_cf8c7287-838c-46dd-b281-b1140229e67a_ContentBits">
    <vt:lpwstr>0</vt:lpwstr>
  </property>
  <property fmtid="{D5CDD505-2E9C-101B-9397-08002B2CF9AE}" pid="5" name="MSIP_Label_cf8c7287-838c-46dd-b281-b1140229e67a_Enabled">
    <vt:lpwstr>true</vt:lpwstr>
  </property>
  <property fmtid="{D5CDD505-2E9C-101B-9397-08002B2CF9AE}" pid="6" name="MSIP_Label_cf8c7287-838c-46dd-b281-b1140229e67a_Method">
    <vt:lpwstr>Privileged</vt:lpwstr>
  </property>
  <property fmtid="{D5CDD505-2E9C-101B-9397-08002B2CF9AE}" pid="7" name="MSIP_Label_cf8c7287-838c-46dd-b281-b1140229e67a_Name">
    <vt:lpwstr>cf8c7287-838c-46dd-b281-b1140229e67a</vt:lpwstr>
  </property>
  <property fmtid="{D5CDD505-2E9C-101B-9397-08002B2CF9AE}" pid="8" name="MSIP_Label_cf8c7287-838c-46dd-b281-b1140229e67a_SetDate">
    <vt:lpwstr>2021-10-11T20:39:56Z</vt:lpwstr>
  </property>
  <property fmtid="{D5CDD505-2E9C-101B-9397-08002B2CF9AE}" pid="9" name="MSIP_Label_cf8c7287-838c-46dd-b281-b1140229e67a_SiteId">
    <vt:lpwstr>75e027c9-20d5-47d5-b82f-77d7cd041e8f</vt:lpwstr>
  </property>
  <property fmtid="{D5CDD505-2E9C-101B-9397-08002B2CF9AE}" pid="10" name="Notes">
    <vt:i4>1</vt:i4>
  </property>
  <property fmtid="{D5CDD505-2E9C-101B-9397-08002B2CF9AE}" pid="11" name="PresentationFormat">
    <vt:lpwstr>On-screen Show (16:9)</vt:lpwstr>
  </property>
  <property fmtid="{D5CDD505-2E9C-101B-9397-08002B2CF9AE}" pid="12" name="Slides">
    <vt:i4>14</vt:i4>
  </property>
</Properties>
</file>