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485C2-8896-4389-ABBE-E3D65342F3AF}" v="91" dt="2021-10-24T11:20:44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al, Ursula" userId="c3b7b7a1-46a8-4c2a-9899-39173f7ec2f6" providerId="ADAL" clId="{CA2485C2-8896-4389-ABBE-E3D65342F3AF}"/>
    <pc:docChg chg="undo custSel modSld">
      <pc:chgData name="Kostal, Ursula" userId="c3b7b7a1-46a8-4c2a-9899-39173f7ec2f6" providerId="ADAL" clId="{CA2485C2-8896-4389-ABBE-E3D65342F3AF}" dt="2021-10-24T11:20:39.048" v="52" actId="1076"/>
      <pc:docMkLst>
        <pc:docMk/>
      </pc:docMkLst>
      <pc:sldChg chg="delSp modSp mod">
        <pc:chgData name="Kostal, Ursula" userId="c3b7b7a1-46a8-4c2a-9899-39173f7ec2f6" providerId="ADAL" clId="{CA2485C2-8896-4389-ABBE-E3D65342F3AF}" dt="2021-10-24T11:15:00.474" v="37" actId="20577"/>
        <pc:sldMkLst>
          <pc:docMk/>
          <pc:sldMk cId="0" sldId="261"/>
        </pc:sldMkLst>
        <pc:spChg chg="mod">
          <ac:chgData name="Kostal, Ursula" userId="c3b7b7a1-46a8-4c2a-9899-39173f7ec2f6" providerId="ADAL" clId="{CA2485C2-8896-4389-ABBE-E3D65342F3AF}" dt="2021-10-24T11:15:00.474" v="37" actId="20577"/>
          <ac:spMkLst>
            <pc:docMk/>
            <pc:sldMk cId="0" sldId="261"/>
            <ac:spMk id="104" creationId="{00000000-0000-0000-0000-000000000000}"/>
          </ac:spMkLst>
        </pc:spChg>
        <pc:spChg chg="del">
          <ac:chgData name="Kostal, Ursula" userId="c3b7b7a1-46a8-4c2a-9899-39173f7ec2f6" providerId="ADAL" clId="{CA2485C2-8896-4389-ABBE-E3D65342F3AF}" dt="2021-10-24T11:03:26.723" v="0" actId="478"/>
          <ac:spMkLst>
            <pc:docMk/>
            <pc:sldMk cId="0" sldId="261"/>
            <ac:spMk id="117" creationId="{00000000-0000-0000-0000-000000000000}"/>
          </ac:spMkLst>
        </pc:spChg>
        <pc:graphicFrameChg chg="mod">
          <ac:chgData name="Kostal, Ursula" userId="c3b7b7a1-46a8-4c2a-9899-39173f7ec2f6" providerId="ADAL" clId="{CA2485C2-8896-4389-ABBE-E3D65342F3AF}" dt="2021-10-24T11:09:08.206" v="14"/>
          <ac:graphicFrameMkLst>
            <pc:docMk/>
            <pc:sldMk cId="0" sldId="261"/>
            <ac:graphicFrameMk id="2" creationId="{633C2888-0D68-463A-8E0B-DF8443E38096}"/>
          </ac:graphicFrameMkLst>
        </pc:graphicFrameChg>
      </pc:sldChg>
      <pc:sldChg chg="modSp mod">
        <pc:chgData name="Kostal, Ursula" userId="c3b7b7a1-46a8-4c2a-9899-39173f7ec2f6" providerId="ADAL" clId="{CA2485C2-8896-4389-ABBE-E3D65342F3AF}" dt="2021-10-24T11:05:14.098" v="6" actId="27636"/>
        <pc:sldMkLst>
          <pc:docMk/>
          <pc:sldMk cId="0" sldId="262"/>
        </pc:sldMkLst>
        <pc:spChg chg="mod">
          <ac:chgData name="Kostal, Ursula" userId="c3b7b7a1-46a8-4c2a-9899-39173f7ec2f6" providerId="ADAL" clId="{CA2485C2-8896-4389-ABBE-E3D65342F3AF}" dt="2021-10-24T11:05:14.098" v="6" actId="27636"/>
          <ac:spMkLst>
            <pc:docMk/>
            <pc:sldMk cId="0" sldId="262"/>
            <ac:spMk id="122" creationId="{00000000-0000-0000-0000-000000000000}"/>
          </ac:spMkLst>
        </pc:spChg>
      </pc:sldChg>
      <pc:sldChg chg="addSp delSp modSp mod delAnim">
        <pc:chgData name="Kostal, Ursula" userId="c3b7b7a1-46a8-4c2a-9899-39173f7ec2f6" providerId="ADAL" clId="{CA2485C2-8896-4389-ABBE-E3D65342F3AF}" dt="2021-10-24T11:20:39.048" v="52" actId="1076"/>
        <pc:sldMkLst>
          <pc:docMk/>
          <pc:sldMk cId="0" sldId="263"/>
        </pc:sldMkLst>
        <pc:spChg chg="mod">
          <ac:chgData name="Kostal, Ursula" userId="c3b7b7a1-46a8-4c2a-9899-39173f7ec2f6" providerId="ADAL" clId="{CA2485C2-8896-4389-ABBE-E3D65342F3AF}" dt="2021-10-24T11:20:28.248" v="49" actId="1076"/>
          <ac:spMkLst>
            <pc:docMk/>
            <pc:sldMk cId="0" sldId="263"/>
            <ac:spMk id="131" creationId="{00000000-0000-0000-0000-000000000000}"/>
          </ac:spMkLst>
        </pc:spChg>
        <pc:graphicFrameChg chg="del mod">
          <ac:chgData name="Kostal, Ursula" userId="c3b7b7a1-46a8-4c2a-9899-39173f7ec2f6" providerId="ADAL" clId="{CA2485C2-8896-4389-ABBE-E3D65342F3AF}" dt="2021-10-24T11:06:06.118" v="9" actId="478"/>
          <ac:graphicFrameMkLst>
            <pc:docMk/>
            <pc:sldMk cId="0" sldId="263"/>
            <ac:graphicFrameMk id="2" creationId="{9AFE05D6-3B76-48C2-AFC1-E34EDA561A19}"/>
          </ac:graphicFrameMkLst>
        </pc:graphicFrameChg>
        <pc:graphicFrameChg chg="add del mod">
          <ac:chgData name="Kostal, Ursula" userId="c3b7b7a1-46a8-4c2a-9899-39173f7ec2f6" providerId="ADAL" clId="{CA2485C2-8896-4389-ABBE-E3D65342F3AF}" dt="2021-10-24T11:06:34.315" v="11"/>
          <ac:graphicFrameMkLst>
            <pc:docMk/>
            <pc:sldMk cId="0" sldId="263"/>
            <ac:graphicFrameMk id="3" creationId="{F250A993-EEB6-46FF-BD02-93D52FC3CEAF}"/>
          </ac:graphicFrameMkLst>
        </pc:graphicFrameChg>
        <pc:graphicFrameChg chg="del mod">
          <ac:chgData name="Kostal, Ursula" userId="c3b7b7a1-46a8-4c2a-9899-39173f7ec2f6" providerId="ADAL" clId="{CA2485C2-8896-4389-ABBE-E3D65342F3AF}" dt="2021-10-24T11:16:03.619" v="38" actId="478"/>
          <ac:graphicFrameMkLst>
            <pc:docMk/>
            <pc:sldMk cId="0" sldId="263"/>
            <ac:graphicFrameMk id="4" creationId="{379F7958-3420-471E-9C45-FC940498D57F}"/>
          </ac:graphicFrameMkLst>
        </pc:graphicFrameChg>
        <pc:graphicFrameChg chg="mod">
          <ac:chgData name="Kostal, Ursula" userId="c3b7b7a1-46a8-4c2a-9899-39173f7ec2f6" providerId="ADAL" clId="{CA2485C2-8896-4389-ABBE-E3D65342F3AF}" dt="2021-10-24T11:16:40.001" v="39" actId="1076"/>
          <ac:graphicFrameMkLst>
            <pc:docMk/>
            <pc:sldMk cId="0" sldId="263"/>
            <ac:graphicFrameMk id="5" creationId="{B69E856B-DABC-46F2-80AC-C3FB5D66398D}"/>
          </ac:graphicFrameMkLst>
        </pc:graphicFrameChg>
        <pc:picChg chg="mod">
          <ac:chgData name="Kostal, Ursula" userId="c3b7b7a1-46a8-4c2a-9899-39173f7ec2f6" providerId="ADAL" clId="{CA2485C2-8896-4389-ABBE-E3D65342F3AF}" dt="2021-10-24T11:20:39.048" v="52" actId="1076"/>
          <ac:picMkLst>
            <pc:docMk/>
            <pc:sldMk cId="0" sldId="263"/>
            <ac:picMk id="132" creationId="{00000000-0000-0000-0000-000000000000}"/>
          </ac:picMkLst>
        </pc:picChg>
        <pc:picChg chg="del">
          <ac:chgData name="Kostal, Ursula" userId="c3b7b7a1-46a8-4c2a-9899-39173f7ec2f6" providerId="ADAL" clId="{CA2485C2-8896-4389-ABBE-E3D65342F3AF}" dt="2021-10-24T11:05:11.895" v="3" actId="478"/>
          <ac:picMkLst>
            <pc:docMk/>
            <pc:sldMk cId="0" sldId="263"/>
            <ac:picMk id="133" creationId="{00000000-0000-0000-0000-000000000000}"/>
          </ac:picMkLst>
        </pc:picChg>
      </pc:sldChg>
      <pc:sldChg chg="addSp delSp modSp mod">
        <pc:chgData name="Kostal, Ursula" userId="c3b7b7a1-46a8-4c2a-9899-39173f7ec2f6" providerId="ADAL" clId="{CA2485C2-8896-4389-ABBE-E3D65342F3AF}" dt="2021-10-24T11:19:39.623" v="48" actId="1076"/>
        <pc:sldMkLst>
          <pc:docMk/>
          <pc:sldMk cId="0" sldId="264"/>
        </pc:sldMkLst>
        <pc:spChg chg="add del mod">
          <ac:chgData name="Kostal, Ursula" userId="c3b7b7a1-46a8-4c2a-9899-39173f7ec2f6" providerId="ADAL" clId="{CA2485C2-8896-4389-ABBE-E3D65342F3AF}" dt="2021-10-24T11:19:23.249" v="47"/>
          <ac:spMkLst>
            <pc:docMk/>
            <pc:sldMk cId="0" sldId="264"/>
            <ac:spMk id="145" creationId="{00000000-0000-0000-0000-000000000000}"/>
          </ac:spMkLst>
        </pc:spChg>
        <pc:graphicFrameChg chg="mod">
          <ac:chgData name="Kostal, Ursula" userId="c3b7b7a1-46a8-4c2a-9899-39173f7ec2f6" providerId="ADAL" clId="{CA2485C2-8896-4389-ABBE-E3D65342F3AF}" dt="2021-10-24T11:11:25.735" v="16" actId="1076"/>
          <ac:graphicFrameMkLst>
            <pc:docMk/>
            <pc:sldMk cId="0" sldId="264"/>
            <ac:graphicFrameMk id="2" creationId="{6A21162D-72D3-40DF-94A3-99F9E97B17E1}"/>
          </ac:graphicFrameMkLst>
        </pc:graphicFrameChg>
        <pc:picChg chg="mod">
          <ac:chgData name="Kostal, Ursula" userId="c3b7b7a1-46a8-4c2a-9899-39173f7ec2f6" providerId="ADAL" clId="{CA2485C2-8896-4389-ABBE-E3D65342F3AF}" dt="2021-10-24T11:19:39.623" v="48" actId="1076"/>
          <ac:picMkLst>
            <pc:docMk/>
            <pc:sldMk cId="0" sldId="264"/>
            <ac:picMk id="146" creationId="{00000000-0000-0000-0000-000000000000}"/>
          </ac:picMkLst>
        </pc:picChg>
        <pc:picChg chg="del">
          <ac:chgData name="Kostal, Ursula" userId="c3b7b7a1-46a8-4c2a-9899-39173f7ec2f6" providerId="ADAL" clId="{CA2485C2-8896-4389-ABBE-E3D65342F3AF}" dt="2021-10-24T11:10:49.817" v="15" actId="478"/>
          <ac:picMkLst>
            <pc:docMk/>
            <pc:sldMk cId="0" sldId="264"/>
            <ac:picMk id="147" creationId="{00000000-0000-0000-0000-000000000000}"/>
          </ac:picMkLst>
        </pc:picChg>
      </pc:sldChg>
      <pc:sldChg chg="modSp mod">
        <pc:chgData name="Kostal, Ursula" userId="c3b7b7a1-46a8-4c2a-9899-39173f7ec2f6" providerId="ADAL" clId="{CA2485C2-8896-4389-ABBE-E3D65342F3AF}" dt="2021-10-24T11:05:14.067" v="4" actId="27636"/>
        <pc:sldMkLst>
          <pc:docMk/>
          <pc:sldMk cId="0" sldId="268"/>
        </pc:sldMkLst>
        <pc:spChg chg="mod">
          <ac:chgData name="Kostal, Ursula" userId="c3b7b7a1-46a8-4c2a-9899-39173f7ec2f6" providerId="ADAL" clId="{CA2485C2-8896-4389-ABBE-E3D65342F3AF}" dt="2021-10-24T11:05:14.067" v="4" actId="27636"/>
          <ac:spMkLst>
            <pc:docMk/>
            <pc:sldMk cId="0" sldId="268"/>
            <ac:spMk id="167" creationId="{00000000-0000-0000-0000-000000000000}"/>
          </ac:spMkLst>
        </pc:spChg>
      </pc:sldChg>
      <pc:sldChg chg="modSp mod">
        <pc:chgData name="Kostal, Ursula" userId="c3b7b7a1-46a8-4c2a-9899-39173f7ec2f6" providerId="ADAL" clId="{CA2485C2-8896-4389-ABBE-E3D65342F3AF}" dt="2021-10-24T11:05:14.098" v="5" actId="27636"/>
        <pc:sldMkLst>
          <pc:docMk/>
          <pc:sldMk cId="0" sldId="269"/>
        </pc:sldMkLst>
        <pc:spChg chg="mod">
          <ac:chgData name="Kostal, Ursula" userId="c3b7b7a1-46a8-4c2a-9899-39173f7ec2f6" providerId="ADAL" clId="{CA2485C2-8896-4389-ABBE-E3D65342F3AF}" dt="2021-10-24T11:05:14.098" v="5" actId="27636"/>
          <ac:spMkLst>
            <pc:docMk/>
            <pc:sldMk cId="0" sldId="269"/>
            <ac:spMk id="1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BE8EB751-8C1D-45FD-822D-A1C8A89BA8CC}" type="slidenum">
              <a:rPr lang="it-IT" sz="1400" b="0" strike="noStrike" spc="-1">
                <a:latin typeface="Times New Roman"/>
              </a:rPr>
              <a:t>‹#›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2825" cy="3427413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73493A9F-518B-45F5-ABEB-070109F95CB2}" type="slidenum">
              <a:rPr lang="de-CH" sz="1200" b="0" strike="noStrike" spc="-1">
                <a:latin typeface="Times New Roman"/>
              </a:rPr>
              <a:t>7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9"/>
          <p:cNvSpPr/>
          <p:nvPr/>
        </p:nvSpPr>
        <p:spPr>
          <a:xfrm flipH="1">
            <a:off x="731520" y="971280"/>
            <a:ext cx="8031240" cy="6840"/>
          </a:xfrm>
          <a:prstGeom prst="line">
            <a:avLst/>
          </a:prstGeom>
          <a:ln w="76200">
            <a:solidFill>
              <a:srgbClr val="F5BD4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traight Connector 15"/>
          <p:cNvSpPr/>
          <p:nvPr/>
        </p:nvSpPr>
        <p:spPr>
          <a:xfrm flipH="1">
            <a:off x="182880" y="1260360"/>
            <a:ext cx="8778240" cy="360"/>
          </a:xfrm>
          <a:prstGeom prst="line">
            <a:avLst/>
          </a:prstGeom>
          <a:ln w="76200">
            <a:solidFill>
              <a:srgbClr val="F5BD4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W4WZontaMentoring@gmx.ne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4WZontaMentoring@gmx.n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ta.org/Web/My_Zonta/Tools/Leadership%20Development%20Tools%20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3.png"/><Relationship Id="rId7" Type="http://schemas.openxmlformats.org/officeDocument/2006/relationships/package" Target="../embeddings/Microsoft_Word_Document.docx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mailto:W4WZontaMentoring@gmx.net" TargetMode="External"/><Relationship Id="rId4" Type="http://schemas.openxmlformats.org/officeDocument/2006/relationships/hyperlink" Target="https://www.zonta.org/Web/My_Zonta/Tools/Leadership%20Development%20Tools%20Ho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zontadistrict28.org/kopie-von-mentori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.png"/><Relationship Id="rId7" Type="http://schemas.openxmlformats.org/officeDocument/2006/relationships/package" Target="../embeddings/Microsoft_Word_Document1.docx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www.zonta.org/Web/My_Zonta/Tools/Leadership%20Development%20Tools%20Home" TargetMode="External"/><Relationship Id="rId4" Type="http://schemas.openxmlformats.org/officeDocument/2006/relationships/hyperlink" Target="mailto:W4WZontaMentoring@gmx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4.png"/><Relationship Id="rId4" Type="http://schemas.openxmlformats.org/officeDocument/2006/relationships/hyperlink" Target="mailto:W4WZontaMentoring@gmx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1657440"/>
            <a:ext cx="6855840" cy="1581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ts val="4501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Lato Semibold"/>
                <a:ea typeface="Lato Semibold"/>
              </a:rPr>
              <a:t>Iniziativa Zonta Mentoring – </a:t>
            </a:r>
            <a:br/>
            <a:r>
              <a:rPr lang="en-US" sz="4000" b="0" strike="noStrike" spc="-1">
                <a:solidFill>
                  <a:srgbClr val="000000"/>
                </a:solidFill>
                <a:latin typeface="Lato Semibold"/>
                <a:ea typeface="Lato Semibold"/>
              </a:rPr>
              <a:t>Women for Women W4W</a:t>
            </a:r>
            <a:br/>
            <a:r>
              <a:rPr lang="en-US" sz="2800" b="0" strike="noStrike" spc="-1">
                <a:solidFill>
                  <a:srgbClr val="000000"/>
                </a:solidFill>
                <a:latin typeface="Lato Semibold"/>
                <a:ea typeface="Lato Semibold"/>
              </a:rPr>
              <a:t>(Donne per le Donne)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85800" y="3486240"/>
            <a:ext cx="5865120" cy="45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005F71"/>
                </a:solidFill>
                <a:latin typeface="Lato"/>
              </a:rPr>
              <a:t>25.09.2021 online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86" name="Text Placeholder 14"/>
          <p:cNvSpPr/>
          <p:nvPr/>
        </p:nvSpPr>
        <p:spPr>
          <a:xfrm>
            <a:off x="3124080" y="444960"/>
            <a:ext cx="57128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US" sz="3000" b="0" strike="noStrike" spc="-1">
                <a:solidFill>
                  <a:srgbClr val="005F71"/>
                </a:solidFill>
                <a:latin typeface="Lato"/>
                <a:ea typeface="DejaVu Sans"/>
              </a:rPr>
              <a:t>Zonta International District 28</a:t>
            </a:r>
            <a:endParaRPr lang="it-IT" sz="3000" b="0" strike="noStrike" spc="-1">
              <a:latin typeface="Arial"/>
            </a:endParaRPr>
          </a:p>
        </p:txBody>
      </p:sp>
      <p:pic>
        <p:nvPicPr>
          <p:cNvPr id="87" name="Grafik 5"/>
          <p:cNvPicPr/>
          <p:nvPr/>
        </p:nvPicPr>
        <p:blipFill>
          <a:blip r:embed="rId2"/>
          <a:stretch/>
        </p:blipFill>
        <p:spPr>
          <a:xfrm>
            <a:off x="609480" y="186840"/>
            <a:ext cx="1750320" cy="74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5F71"/>
                </a:solidFill>
                <a:latin typeface="Lato Semibold"/>
              </a:rPr>
              <a:t>W4W Zonta Mentoring – Next Steps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53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54" name="Table 2"/>
          <p:cNvGraphicFramePr/>
          <p:nvPr/>
        </p:nvGraphicFramePr>
        <p:xfrm>
          <a:off x="275040" y="1440360"/>
          <a:ext cx="8411400" cy="3207840"/>
        </p:xfrm>
        <a:graphic>
          <a:graphicData uri="http://schemas.openxmlformats.org/drawingml/2006/table">
            <a:tbl>
              <a:tblPr/>
              <a:tblGrid>
                <a:gridCol w="112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Date</a:t>
                      </a:r>
                      <a:endParaRPr lang="it-IT" sz="135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Action</a:t>
                      </a:r>
                      <a:endParaRPr lang="it-IT" sz="135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Receivers</a:t>
                      </a:r>
                      <a:endParaRPr lang="it-IT" sz="135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Notes</a:t>
                      </a:r>
                      <a:endParaRPr lang="it-IT" sz="135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25.09.21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Program Presentation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D28 Board &amp; DC Attendees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Ask for first feedback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15.10.21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Information Mail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Area Directors </a:t>
                      </a: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Wingdings"/>
                        </a:rPr>
                        <a:t></a:t>
                      </a: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 Club 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Ask for feedback, offer specific area meeting 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30.10.21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Website Online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All D28 Members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Presentation and all mentoring artefacts like templates, checklists and guidelines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30.10.21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Reminder Mail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Area Directors</a:t>
                      </a:r>
                      <a:endParaRPr lang="it-IT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Ask for feedback, offer specific area/club meetings as required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Thereafter Monthly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Check on incoming mentee/mentor requests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Program Team Members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Perform Mentee/Mentor Matching,</a:t>
                      </a:r>
                      <a:endParaRPr lang="it-IT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Program Feedback to District Board/Area Directors</a:t>
                      </a:r>
                      <a:endParaRPr lang="it-IT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Evaluation Process</a:t>
                      </a:r>
                      <a:endParaRPr lang="it-IT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005F71"/>
                </a:solidFill>
                <a:latin typeface="Lato Semibold"/>
              </a:rPr>
              <a:t> Domande e suggerimenti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57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pic>
        <p:nvPicPr>
          <p:cNvPr id="158" name="Grafik 6"/>
          <p:cNvPicPr/>
          <p:nvPr/>
        </p:nvPicPr>
        <p:blipFill>
          <a:blip r:embed="rId3"/>
          <a:stretch/>
        </p:blipFill>
        <p:spPr>
          <a:xfrm>
            <a:off x="570960" y="1404360"/>
            <a:ext cx="3992400" cy="3020400"/>
          </a:xfrm>
          <a:prstGeom prst="rect">
            <a:avLst/>
          </a:prstGeom>
          <a:ln w="0">
            <a:noFill/>
          </a:ln>
        </p:spPr>
      </p:pic>
      <p:sp>
        <p:nvSpPr>
          <p:cNvPr id="159" name="TextShape 2"/>
          <p:cNvSpPr/>
          <p:nvPr/>
        </p:nvSpPr>
        <p:spPr>
          <a:xfrm>
            <a:off x="4724280" y="1428840"/>
            <a:ext cx="4188960" cy="30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60">
              <a:lnSpc>
                <a:spcPct val="100000"/>
              </a:lnSpc>
              <a:spcBef>
                <a:spcPts val="42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Lato"/>
                <a:ea typeface="DejaVu Sans"/>
              </a:rPr>
              <a:t>Mail a </a:t>
            </a:r>
            <a:r>
              <a:rPr lang="en-GB" sz="20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4"/>
              </a:rPr>
              <a:t>W4WZontaMentoring@gmx.net</a:t>
            </a:r>
            <a:r>
              <a:rPr lang="en-GB" sz="2000" b="0" strike="noStrike" spc="-1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lang="it-IT" sz="2000" b="0" strike="noStrike" spc="-1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420"/>
              </a:spcBef>
            </a:pP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005F71"/>
                </a:solidFill>
                <a:latin typeface="Lato Semibold"/>
              </a:rPr>
              <a:t>D28 Mentoring – W4W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62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sp>
        <p:nvSpPr>
          <p:cNvPr id="163" name="TextShape 1"/>
          <p:cNvSpPr/>
          <p:nvPr/>
        </p:nvSpPr>
        <p:spPr>
          <a:xfrm>
            <a:off x="1657440" y="1597680"/>
            <a:ext cx="5807880" cy="158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4501"/>
              </a:lnSpc>
            </a:pPr>
            <a:r>
              <a:rPr lang="de-DE" sz="3600" b="0" strike="noStrike" spc="-1">
                <a:solidFill>
                  <a:srgbClr val="000000"/>
                </a:solidFill>
                <a:latin typeface="Lato Semibold"/>
                <a:ea typeface="Lato Semibold"/>
              </a:rPr>
              <a:t>Appendix</a:t>
            </a:r>
            <a:endParaRPr lang="it-IT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5F71"/>
                </a:solidFill>
                <a:latin typeface="Lato Semibold"/>
              </a:rPr>
              <a:t>Mentoring Artefacts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66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sp>
        <p:nvSpPr>
          <p:cNvPr id="167" name="TextShape 2"/>
          <p:cNvSpPr/>
          <p:nvPr/>
        </p:nvSpPr>
        <p:spPr>
          <a:xfrm>
            <a:off x="137160" y="1394640"/>
            <a:ext cx="6581160" cy="334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8000" lnSpcReduction="10000"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Mail to </a:t>
            </a:r>
            <a:r>
              <a:rPr lang="en-GB" sz="21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3"/>
              </a:rPr>
              <a:t>W4WZontaMentoring@gmx.net</a:t>
            </a:r>
            <a:r>
              <a:rPr lang="en-GB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lang="it-IT" sz="21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Mentoring Session Guidelines (see next slide)</a:t>
            </a:r>
            <a:endParaRPr lang="it-IT" sz="21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Mentor and Mentee application templates</a:t>
            </a:r>
            <a:endParaRPr lang="it-IT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it-IT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it-IT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it-IT" sz="21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Checklist for “Godmother’s”</a:t>
            </a:r>
            <a:endParaRPr lang="it-IT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it-IT" sz="21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Welcome To Zonta </a:t>
            </a:r>
            <a:endParaRPr lang="it-IT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it-IT" sz="2100" b="0" strike="noStrike" spc="-1">
              <a:latin typeface="Arial"/>
            </a:endParaRPr>
          </a:p>
        </p:txBody>
      </p:sp>
      <p:pic>
        <p:nvPicPr>
          <p:cNvPr id="168" name="Grafik 7"/>
          <p:cNvPicPr/>
          <p:nvPr/>
        </p:nvPicPr>
        <p:blipFill>
          <a:blip r:embed="rId4"/>
          <a:stretch/>
        </p:blipFill>
        <p:spPr>
          <a:xfrm>
            <a:off x="2170080" y="2647800"/>
            <a:ext cx="912240" cy="79812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380880" y="2701800"/>
            <a:ext cx="2101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Mentor Template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3437640" y="2683440"/>
            <a:ext cx="2147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Mentee Template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71" name="Grafik 10"/>
          <p:cNvPicPr/>
          <p:nvPr/>
        </p:nvPicPr>
        <p:blipFill>
          <a:blip r:embed="rId5"/>
          <a:stretch/>
        </p:blipFill>
        <p:spPr>
          <a:xfrm>
            <a:off x="5272200" y="2571840"/>
            <a:ext cx="912240" cy="79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5F71"/>
                </a:solidFill>
                <a:latin typeface="Lato Semibold"/>
              </a:rPr>
              <a:t>Linee Guida della Seduta di Mentoring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-375120" y="126000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74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sp>
        <p:nvSpPr>
          <p:cNvPr id="175" name="TextShape 2"/>
          <p:cNvSpPr/>
          <p:nvPr/>
        </p:nvSpPr>
        <p:spPr>
          <a:xfrm>
            <a:off x="304920" y="1428840"/>
            <a:ext cx="7922520" cy="319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52000" lnSpcReduction="20000"/>
          </a:bodyPr>
          <a:lstStyle/>
          <a:p>
            <a:pPr marL="257040" indent="-2563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Il 1° Contatto fra Mentee – Mentor  dopo l’abbinamento</a:t>
            </a:r>
            <a:endParaRPr lang="it-IT" sz="2100" b="0" strike="noStrike" spc="-1">
              <a:latin typeface="Arial"/>
            </a:endParaRPr>
          </a:p>
          <a:p>
            <a:pPr marL="557280" lvl="1" indent="-213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Chiarirsi le reciproche aspettative</a:t>
            </a:r>
            <a:endParaRPr lang="it-IT" sz="1800" b="0" strike="noStrike" spc="-1">
              <a:latin typeface="Arial"/>
            </a:endParaRPr>
          </a:p>
          <a:p>
            <a:pPr marL="557280" lvl="1" indent="-213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Definire obiettivi, contenuti, struttura del lavoro di cooperazione</a:t>
            </a:r>
            <a:endParaRPr lang="it-IT" sz="1800" b="0" strike="noStrike" spc="-1">
              <a:latin typeface="Arial"/>
            </a:endParaRPr>
          </a:p>
          <a:p>
            <a:pPr marL="557280" lvl="1" indent="-213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Definire la frequenza, la tipologia  e il luogo del contatto </a:t>
            </a:r>
            <a:endParaRPr lang="it-IT" sz="18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Si raccomanda di incontrarsi almeno una volta al mese</a:t>
            </a:r>
            <a:endParaRPr lang="it-IT" sz="15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lang="it-IT" sz="1500" b="0" strike="noStrike" spc="-1">
              <a:latin typeface="Arial"/>
            </a:endParaRPr>
          </a:p>
          <a:p>
            <a:pPr marL="557280" lvl="1" indent="-213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Durata della collaborazione</a:t>
            </a:r>
            <a:endParaRPr lang="it-IT" sz="18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Si raccomanda un anno</a:t>
            </a:r>
            <a:endParaRPr lang="it-IT" sz="1500" b="0" strike="noStrike" spc="-1">
              <a:latin typeface="Arial"/>
            </a:endParaRPr>
          </a:p>
          <a:p>
            <a:pPr marL="557280" lvl="1" indent="-213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Tempo e durata del contatto</a:t>
            </a:r>
            <a:endParaRPr lang="it-IT" sz="18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Si raccomanda almeno ½ ore a seduta</a:t>
            </a:r>
            <a:endParaRPr lang="it-IT" sz="1500" b="0" strike="noStrike" spc="-1">
              <a:latin typeface="Arial"/>
            </a:endParaRPr>
          </a:p>
          <a:p>
            <a:pPr marL="257040" indent="-2563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Nel normale contatto fra  Mentee – Mentor </a:t>
            </a:r>
            <a:endParaRPr lang="it-IT" sz="2100" b="0" strike="noStrike" spc="-1">
              <a:latin typeface="Arial"/>
            </a:endParaRPr>
          </a:p>
          <a:p>
            <a:pPr marL="557280" lvl="1" indent="-213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Avviare il contatto chiedendosi  “come stai” ci sono novità? Che cosa è sucesso dall’ultimo incontro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it-IT" sz="1800" b="0" strike="noStrike" spc="-1">
              <a:latin typeface="Arial"/>
            </a:endParaRPr>
          </a:p>
          <a:p>
            <a:pPr marL="557280" lvl="1" indent="-213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Discutere su compiti e domande</a:t>
            </a:r>
            <a:endParaRPr lang="it-IT" sz="18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Ripresa di eventuali problemi dall’ultimo contatto . Se ci sono, quali??  </a:t>
            </a:r>
            <a:endParaRPr lang="it-IT" sz="15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Festeggiare insieme successi</a:t>
            </a:r>
            <a:endParaRPr lang="it-IT" sz="15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Le domande di oggi . Che cosa? Come?</a:t>
            </a:r>
            <a:endParaRPr lang="it-IT" sz="15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Modi per superare gli ostacoli attuali</a:t>
            </a:r>
            <a:endParaRPr lang="it-IT" sz="15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Nuova impostazione di indirizzo , definizione di nuovi traguardi </a:t>
            </a:r>
            <a:endParaRPr lang="it-IT" sz="1500" b="0" strike="noStrike" spc="-1">
              <a:latin typeface="Arial"/>
            </a:endParaRPr>
          </a:p>
          <a:p>
            <a:pPr marL="857160" lvl="2" indent="-1706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Riscontri e accordi per il prossimo contatto</a:t>
            </a:r>
            <a:endParaRPr lang="it-IT" sz="1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5F71"/>
                </a:solidFill>
                <a:latin typeface="Lato Semibold"/>
              </a:rPr>
              <a:t>Perche’  “Zonta D28 Mentoring”?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90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sp>
        <p:nvSpPr>
          <p:cNvPr id="91" name="TextShape 2"/>
          <p:cNvSpPr/>
          <p:nvPr/>
        </p:nvSpPr>
        <p:spPr>
          <a:xfrm>
            <a:off x="304920" y="1428840"/>
            <a:ext cx="7922520" cy="30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Crescita personale della nuova socia e della  sua“madrina”</a:t>
            </a:r>
            <a:endParaRPr lang="it-IT" sz="24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Contatti con giovani donne “potenzialmente” zontiane </a:t>
            </a:r>
            <a:endParaRPr lang="it-IT" sz="24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Conoscenza degli stili di vita e delle aspirazioni di giovani donne, nuova linfa per la vita di ogni club</a:t>
            </a:r>
            <a:endParaRPr lang="it-IT" sz="24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Aumento della consapevolezza di cosa significhi Zonta</a:t>
            </a:r>
            <a:endParaRPr lang="it-IT" sz="24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Creazione di un programma di Distretto sinergico con quello Internazionale</a:t>
            </a:r>
            <a:endParaRPr lang="it-IT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5F71"/>
                </a:solidFill>
                <a:latin typeface="Lato Semibold"/>
              </a:rPr>
              <a:t>Cosa e’ il “Mentoring”?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94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sp>
        <p:nvSpPr>
          <p:cNvPr id="95" name="TextShape 2"/>
          <p:cNvSpPr/>
          <p:nvPr/>
        </p:nvSpPr>
        <p:spPr>
          <a:xfrm>
            <a:off x="304920" y="1428840"/>
            <a:ext cx="7922520" cy="30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Ascoltare &amp; Imparare l’una dall’altra</a:t>
            </a:r>
            <a:endParaRPr lang="it-IT" sz="24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Sostenere obiettivi di sviluppo personale e professionale</a:t>
            </a:r>
            <a:endParaRPr lang="it-IT" sz="24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Comunicare/trattare in modo affidabile richieste personali</a:t>
            </a:r>
            <a:endParaRPr lang="it-IT" sz="24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Potenziare</a:t>
            </a: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ampliare e utilizzare i Networks</a:t>
            </a:r>
            <a:endParaRPr lang="it-IT" sz="24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Procedere insieme e divertirsi!!!!</a:t>
            </a:r>
            <a:endParaRPr lang="it-IT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5F71"/>
                </a:solidFill>
                <a:latin typeface="Lato Semibold"/>
              </a:rPr>
              <a:t>Approccio al D28 Mentoring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98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sp>
        <p:nvSpPr>
          <p:cNvPr id="99" name="TextShape 2"/>
          <p:cNvSpPr/>
          <p:nvPr/>
        </p:nvSpPr>
        <p:spPr>
          <a:xfrm>
            <a:off x="304920" y="1428840"/>
            <a:ext cx="7922520" cy="30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457200" indent="-456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Lato Semibold"/>
              <a:buAutoNum type="arabicPeriod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Riprendere il “concetto di Madrina” all’interno dei Clubs ZONTA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it-IT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Lato Semibold"/>
              <a:buAutoNum type="arabicPeriod"/>
            </a:pPr>
            <a:r>
              <a:rPr lang="it-IT" sz="2400" b="0" strike="noStrike" spc="-1">
                <a:solidFill>
                  <a:srgbClr val="000000"/>
                </a:solidFill>
                <a:latin typeface="Lato"/>
                <a:ea typeface="DejaVu Sans"/>
              </a:rPr>
              <a:t>Lanciare un programma di mentoring ZONTA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“Women for Women W4W”  (“Donne per le Donne”)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it-IT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5F71"/>
                </a:solidFill>
                <a:latin typeface="Lato Semibold"/>
              </a:rPr>
              <a:t>1. Riprendere il </a:t>
            </a:r>
            <a:br/>
            <a:r>
              <a:rPr lang="en-US" sz="3200" b="0" strike="noStrike" spc="-1">
                <a:solidFill>
                  <a:srgbClr val="005F71"/>
                </a:solidFill>
                <a:latin typeface="Lato Semibold"/>
              </a:rPr>
              <a:t>    “concetto di Madrina”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02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sp>
        <p:nvSpPr>
          <p:cNvPr id="103" name="TextShape 2"/>
          <p:cNvSpPr/>
          <p:nvPr/>
        </p:nvSpPr>
        <p:spPr>
          <a:xfrm>
            <a:off x="304920" y="1428840"/>
            <a:ext cx="7922520" cy="30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Lato"/>
                <a:ea typeface="DejaVu Sans"/>
              </a:rPr>
              <a:t>Definire abbinamenti all’interno dei Clubs</a:t>
            </a:r>
            <a:endParaRPr lang="it-IT" sz="24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 le nuove arrivate, per le Zontiane di lunga data</a:t>
            </a:r>
            <a:endParaRPr lang="it-IT" sz="20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Incoraggiare lo sviluppo personale e interno in ZONTA</a:t>
            </a:r>
            <a:endParaRPr lang="it-IT" sz="20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Usare il materiale per lo sviluppo della leadership disponibile sul sito web di ZONTA 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en-GB" sz="16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3"/>
              </a:rPr>
              <a:t>ZONTA web-site</a:t>
            </a:r>
            <a:r>
              <a:rPr lang="en-GB" sz="1600" b="0" u="sng" strike="noStrike" spc="-1">
                <a:solidFill>
                  <a:srgbClr val="000000"/>
                </a:solidFill>
                <a:uFillTx/>
                <a:latin typeface="Lato"/>
                <a:ea typeface="DejaVu Sans"/>
              </a:rPr>
              <a:t>)</a:t>
            </a:r>
            <a:endParaRPr lang="it-IT" sz="16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Usare le linee guide disponibili per le Madrine Zonta </a:t>
            </a:r>
            <a:endParaRPr lang="it-IT" sz="20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caso di domande contattare le coordinatrici del D28 Mentoring</a:t>
            </a:r>
            <a:endParaRPr lang="it-IT" sz="2000" b="0" strike="noStrike" spc="-1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420"/>
              </a:spcBef>
            </a:pP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AT" sz="2800" b="0" strike="noStrike" spc="-1" dirty="0">
                <a:solidFill>
                  <a:srgbClr val="005F71"/>
                </a:solidFill>
                <a:latin typeface="Lato Semibold"/>
              </a:rPr>
              <a:t>„</a:t>
            </a:r>
            <a:r>
              <a:rPr lang="en-US" sz="2800" b="0" strike="noStrike" spc="-1" dirty="0" err="1">
                <a:solidFill>
                  <a:srgbClr val="005F71"/>
                </a:solidFill>
                <a:latin typeface="Lato Semibold"/>
              </a:rPr>
              <a:t>Voglio</a:t>
            </a:r>
            <a:r>
              <a:rPr lang="en-US" sz="2800" b="0" strike="noStrike" spc="-1" dirty="0">
                <a:solidFill>
                  <a:srgbClr val="005F71"/>
                </a:solidFill>
                <a:latin typeface="Lato Semibold"/>
              </a:rPr>
              <a:t> </a:t>
            </a:r>
            <a:r>
              <a:rPr lang="en-US" sz="2800" b="0" strike="noStrike" spc="-1" dirty="0" err="1">
                <a:solidFill>
                  <a:srgbClr val="005F71"/>
                </a:solidFill>
                <a:latin typeface="Lato Semibold"/>
              </a:rPr>
              <a:t>essere</a:t>
            </a:r>
            <a:r>
              <a:rPr lang="en-US" sz="2800" b="0" strike="noStrike" spc="-1" dirty="0">
                <a:solidFill>
                  <a:srgbClr val="005F71"/>
                </a:solidFill>
                <a:latin typeface="Lato Semibold"/>
              </a:rPr>
              <a:t> una </a:t>
            </a:r>
            <a:r>
              <a:rPr lang="en-US" sz="2800" spc="-1" dirty="0" err="1">
                <a:solidFill>
                  <a:srgbClr val="005F71"/>
                </a:solidFill>
                <a:latin typeface="Lato Semibold"/>
              </a:rPr>
              <a:t>Madrina</a:t>
            </a:r>
            <a:r>
              <a:rPr lang="en-US" sz="2800" b="0" strike="noStrike" spc="-1" dirty="0">
                <a:solidFill>
                  <a:srgbClr val="005F71"/>
                </a:solidFill>
                <a:latin typeface="Lato Semibold"/>
              </a:rPr>
              <a:t> di ZONTA”</a:t>
            </a:r>
            <a:endParaRPr lang="it-IT" sz="2800" b="0" strike="noStrike" spc="-1" dirty="0">
              <a:latin typeface="Arial"/>
            </a:endParaRPr>
          </a:p>
        </p:txBody>
      </p:sp>
      <p:pic>
        <p:nvPicPr>
          <p:cNvPr id="105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3"/>
          <p:cNvPicPr/>
          <p:nvPr/>
        </p:nvPicPr>
        <p:blipFill>
          <a:blip r:embed="rId3"/>
          <a:stretch/>
        </p:blipFill>
        <p:spPr>
          <a:xfrm>
            <a:off x="189720" y="1479960"/>
            <a:ext cx="1560600" cy="1040760"/>
          </a:xfrm>
          <a:prstGeom prst="rect">
            <a:avLst/>
          </a:prstGeom>
          <a:ln w="0">
            <a:noFill/>
          </a:ln>
        </p:spPr>
      </p:pic>
      <p:sp>
        <p:nvSpPr>
          <p:cNvPr id="107" name="TextBox 6"/>
          <p:cNvSpPr/>
          <p:nvPr/>
        </p:nvSpPr>
        <p:spPr>
          <a:xfrm>
            <a:off x="2338200" y="1385280"/>
            <a:ext cx="4615560" cy="63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Parla con la tua </a:t>
            </a:r>
            <a:r>
              <a:rPr lang="en-US" sz="1200" b="1" strike="noStrike" spc="-1">
                <a:solidFill>
                  <a:srgbClr val="000000"/>
                </a:solidFill>
                <a:latin typeface="Lato"/>
                <a:ea typeface="DejaVu Sans"/>
              </a:rPr>
              <a:t>Presidente di Club </a:t>
            </a:r>
            <a:r>
              <a:rPr lang="it-IT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per un collegamento 1:1 all'interno del club o contatta un’altra Zontiana nel mondo in modo proattivo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08" name="TextBox 10"/>
          <p:cNvSpPr/>
          <p:nvPr/>
        </p:nvSpPr>
        <p:spPr>
          <a:xfrm>
            <a:off x="349200" y="3510000"/>
            <a:ext cx="2492640" cy="1155240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latin typeface="Lato"/>
                <a:ea typeface="DejaVu Sans"/>
              </a:rPr>
              <a:t>Ricorda quanta esperienza e preziosa conoscenza di VITA &amp; ZONTA devi dare e imparare!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9" name="TextBox 13"/>
          <p:cNvSpPr/>
          <p:nvPr/>
        </p:nvSpPr>
        <p:spPr>
          <a:xfrm>
            <a:off x="2458440" y="2031480"/>
            <a:ext cx="4300920" cy="164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800" lvl="1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Rivedi il materiale per lo sviluppo della leadership disponibile sul sito web di ZONTA (</a:t>
            </a:r>
            <a:r>
              <a:rPr lang="en-GB" sz="12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4"/>
              </a:rPr>
              <a:t>ZONTA web-site</a:t>
            </a:r>
            <a:r>
              <a:rPr lang="en-GB" sz="1200" b="0" u="sng" strike="noStrike" spc="-1">
                <a:solidFill>
                  <a:srgbClr val="000000"/>
                </a:solidFill>
                <a:uFillTx/>
                <a:latin typeface="Lato"/>
                <a:ea typeface="DejaVu Sans"/>
              </a:rPr>
              <a:t>)</a:t>
            </a:r>
            <a:endParaRPr lang="it-IT" sz="1200" b="0" strike="noStrike" spc="-1">
              <a:latin typeface="Arial"/>
            </a:endParaRPr>
          </a:p>
          <a:p>
            <a:pPr marL="514800" lvl="1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Rivedi </a:t>
            </a:r>
            <a:r>
              <a:rPr lang="en-US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le line guida </a:t>
            </a:r>
            <a:r>
              <a:rPr lang="it-IT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disponibili per le Madrine Zonta </a:t>
            </a:r>
            <a:endParaRPr lang="it-IT" sz="1200" b="0" strike="noStrike" spc="-1">
              <a:latin typeface="Arial"/>
            </a:endParaRPr>
          </a:p>
          <a:p>
            <a:pPr marL="514800" lvl="1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In caso di domande contatta le Coordinatrici del D28 all’indirizzo email  </a:t>
            </a:r>
            <a:r>
              <a:rPr lang="en-GB" sz="12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5"/>
              </a:rPr>
              <a:t>W4WZontaMentoring@gmx.net</a:t>
            </a: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10" name="Rectangle 14"/>
          <p:cNvSpPr/>
          <p:nvPr/>
        </p:nvSpPr>
        <p:spPr>
          <a:xfrm>
            <a:off x="2384280" y="2230920"/>
            <a:ext cx="45698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Rectangle 16"/>
          <p:cNvSpPr/>
          <p:nvPr/>
        </p:nvSpPr>
        <p:spPr>
          <a:xfrm>
            <a:off x="2384280" y="2522880"/>
            <a:ext cx="45698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Rectangle 17"/>
          <p:cNvSpPr/>
          <p:nvPr/>
        </p:nvSpPr>
        <p:spPr>
          <a:xfrm>
            <a:off x="3689280" y="3353400"/>
            <a:ext cx="3264480" cy="11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800" lvl="1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Rimani in contatto con la tua persona, incontratevi, predefinite il vostro viaggio, </a:t>
            </a:r>
            <a:r>
              <a:rPr lang="it-IT" sz="1200" b="1" strike="noStrike" spc="-1">
                <a:solidFill>
                  <a:srgbClr val="000000"/>
                </a:solidFill>
                <a:latin typeface="Lato"/>
                <a:ea typeface="DejaVu Sans"/>
              </a:rPr>
              <a:t>iniziate a parlare </a:t>
            </a:r>
            <a:r>
              <a:rPr lang="it-IT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e guardate dove vi porta questo legame a vantaggio di entrambe!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113" name="Picture 18"/>
          <p:cNvPicPr/>
          <p:nvPr/>
        </p:nvPicPr>
        <p:blipFill>
          <a:blip r:embed="rId6"/>
          <a:stretch/>
        </p:blipFill>
        <p:spPr>
          <a:xfrm>
            <a:off x="7005600" y="3899520"/>
            <a:ext cx="1923120" cy="1082520"/>
          </a:xfrm>
          <a:prstGeom prst="rect">
            <a:avLst/>
          </a:prstGeom>
          <a:ln w="0">
            <a:noFill/>
          </a:ln>
        </p:spPr>
      </p:pic>
      <p:sp>
        <p:nvSpPr>
          <p:cNvPr id="114" name="Arrow: Curved Right 19"/>
          <p:cNvSpPr/>
          <p:nvPr/>
        </p:nvSpPr>
        <p:spPr>
          <a:xfrm>
            <a:off x="1932120" y="146592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Arrow: Curved Right 20"/>
          <p:cNvSpPr/>
          <p:nvPr/>
        </p:nvSpPr>
        <p:spPr>
          <a:xfrm>
            <a:off x="2458440" y="236412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Arrow: Curved Right 21"/>
          <p:cNvSpPr/>
          <p:nvPr/>
        </p:nvSpPr>
        <p:spPr>
          <a:xfrm>
            <a:off x="3639960" y="360360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3C2888-0D68-463A-8E0B-DF8443E38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116171"/>
              </p:ext>
            </p:extLst>
          </p:nvPr>
        </p:nvGraphicFramePr>
        <p:xfrm>
          <a:off x="7204680" y="184515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33C2888-0D68-463A-8E0B-DF8443E38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4680" y="184515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5F71"/>
                </a:solidFill>
                <a:latin typeface="Lato Semibold"/>
              </a:rPr>
              <a:t>2. Lanciare un programma di ZONTA Mentoring 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82880" y="1378080"/>
            <a:ext cx="8654040" cy="30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20" name="Grafik 4"/>
          <p:cNvPicPr/>
          <p:nvPr/>
        </p:nvPicPr>
        <p:blipFill>
          <a:blip r:embed="rId3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sp>
        <p:nvSpPr>
          <p:cNvPr id="121" name="Rectangle 3"/>
          <p:cNvSpPr/>
          <p:nvPr/>
        </p:nvSpPr>
        <p:spPr>
          <a:xfrm>
            <a:off x="914400" y="3409920"/>
            <a:ext cx="5560560" cy="1003680"/>
          </a:xfrm>
          <a:prstGeom prst="rect">
            <a:avLst/>
          </a:prstGeom>
          <a:solidFill>
            <a:srgbClr val="F5BD47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TextShape 2"/>
          <p:cNvSpPr/>
          <p:nvPr/>
        </p:nvSpPr>
        <p:spPr>
          <a:xfrm>
            <a:off x="304920" y="1428840"/>
            <a:ext cx="7922520" cy="30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81000" lnSpcReduction="10000"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>
                <a:solidFill>
                  <a:srgbClr val="000000"/>
                </a:solidFill>
                <a:latin typeface="Lato"/>
                <a:ea typeface="DejaVu Sans"/>
              </a:rPr>
              <a:t>Il team coordinatore del Programma Mentoring con un unico referente per ogni Area nel ZD28</a:t>
            </a:r>
            <a:endParaRPr lang="it-IT" sz="21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Coordinamento del  Mentoring Program</a:t>
            </a:r>
            <a:endParaRPr lang="it-IT" sz="1800" b="0" strike="noStrike" spc="-1">
              <a:latin typeface="Arial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Reclutamento di Mentors &amp; Mentees</a:t>
            </a:r>
            <a:endParaRPr lang="it-IT" sz="1500" b="0" strike="noStrike" spc="-1">
              <a:latin typeface="Arial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Abbinamento delle coppie (attraverso l’ Area se necessario)</a:t>
            </a:r>
            <a:endParaRPr lang="it-IT" sz="1500" b="0" strike="noStrike" spc="-1">
              <a:latin typeface="Arial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Comunicazione con  Mentors &amp; Mentees</a:t>
            </a:r>
            <a:endParaRPr lang="it-IT" sz="15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Impostare il website </a:t>
            </a:r>
            <a:r>
              <a:rPr lang="en-GB" sz="18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4"/>
              </a:rPr>
              <a:t>ZontaDistrict28/Mentoring</a:t>
            </a:r>
            <a:endParaRPr lang="it-IT" sz="18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Impostare e gestire una Valutazione &amp; Feedback del processo</a:t>
            </a:r>
            <a:endParaRPr lang="it-IT" sz="1800" b="0" strike="noStrike" spc="-1">
              <a:latin typeface="Arial"/>
            </a:endParaRPr>
          </a:p>
          <a:p>
            <a:pPr marL="557280" lvl="1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  <a:ea typeface="DejaVu Sans"/>
              </a:rPr>
              <a:t>Membri del Team</a:t>
            </a:r>
            <a:endParaRPr lang="it-IT" sz="1800" b="0" strike="noStrike" spc="-1">
              <a:latin typeface="Arial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D28 / Area 02 – </a:t>
            </a:r>
            <a:r>
              <a:rPr lang="en-GB" sz="1500" b="1" strike="noStrike" spc="-1">
                <a:solidFill>
                  <a:srgbClr val="000000"/>
                </a:solidFill>
                <a:latin typeface="Lato"/>
                <a:ea typeface="DejaVu Sans"/>
              </a:rPr>
              <a:t>Meike Rieken</a:t>
            </a: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, ZC Darmstadt</a:t>
            </a:r>
            <a:endParaRPr lang="it-IT" sz="1500" b="0" strike="noStrike" spc="-1">
              <a:latin typeface="Arial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D28 / Area 03 – </a:t>
            </a:r>
            <a:r>
              <a:rPr lang="en-GB" sz="1500" b="1" strike="noStrike" spc="-1">
                <a:solidFill>
                  <a:srgbClr val="000000"/>
                </a:solidFill>
                <a:latin typeface="Lato"/>
                <a:ea typeface="DejaVu Sans"/>
              </a:rPr>
              <a:t>Elena Federici Ballini</a:t>
            </a: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, ZC Milano Sant’ Ambrogio</a:t>
            </a:r>
            <a:endParaRPr lang="it-IT" sz="1500" b="0" strike="noStrike" spc="-1">
              <a:latin typeface="Arial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D28 / Area 04 – </a:t>
            </a:r>
            <a:r>
              <a:rPr lang="en-GB" sz="1500" b="1" strike="noStrike" spc="-1">
                <a:solidFill>
                  <a:srgbClr val="000000"/>
                </a:solidFill>
                <a:latin typeface="Lato"/>
                <a:ea typeface="DejaVu Sans"/>
              </a:rPr>
              <a:t>Ursula M. Kostal</a:t>
            </a:r>
            <a:r>
              <a:rPr lang="en-GB" sz="1500" b="0" strike="noStrike" spc="-1">
                <a:solidFill>
                  <a:srgbClr val="000000"/>
                </a:solidFill>
                <a:latin typeface="Lato"/>
                <a:ea typeface="DejaVu Sans"/>
              </a:rPr>
              <a:t>, ZC Vaduz</a:t>
            </a:r>
            <a:endParaRPr lang="it-IT" sz="1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5F71"/>
                </a:solidFill>
                <a:latin typeface="Lato Semibold"/>
              </a:rPr>
              <a:t>„Desidero essere una Mentor“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24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3"/>
          <p:cNvPicPr/>
          <p:nvPr/>
        </p:nvPicPr>
        <p:blipFill>
          <a:blip r:embed="rId3"/>
          <a:stretch/>
        </p:blipFill>
        <p:spPr>
          <a:xfrm>
            <a:off x="203400" y="1545120"/>
            <a:ext cx="1709640" cy="1040760"/>
          </a:xfrm>
          <a:prstGeom prst="rect">
            <a:avLst/>
          </a:prstGeom>
          <a:ln w="0">
            <a:noFill/>
          </a:ln>
        </p:spPr>
      </p:pic>
      <p:sp>
        <p:nvSpPr>
          <p:cNvPr id="126" name="TextBox 6"/>
          <p:cNvSpPr/>
          <p:nvPr/>
        </p:nvSpPr>
        <p:spPr>
          <a:xfrm>
            <a:off x="2408760" y="1393200"/>
            <a:ext cx="4646160" cy="100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Compila il modulo Mentor 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Spediscilo ai Coordinatori del D28 Mentoring Program a </a:t>
            </a:r>
            <a:r>
              <a:rPr lang="en-GB" sz="12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4"/>
              </a:rPr>
              <a:t>W4WZontaMentoring@gmx.net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200" b="0" strike="noStrike" spc="-1">
              <a:latin typeface="Arial"/>
            </a:endParaRPr>
          </a:p>
        </p:txBody>
      </p:sp>
      <p:sp>
        <p:nvSpPr>
          <p:cNvPr id="127" name="TextBox 10"/>
          <p:cNvSpPr/>
          <p:nvPr/>
        </p:nvSpPr>
        <p:spPr>
          <a:xfrm>
            <a:off x="182880" y="3598560"/>
            <a:ext cx="2651400" cy="1155240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Lato"/>
                <a:ea typeface="DejaVu Sans"/>
              </a:rPr>
              <a:t>Ricorda quanta esperienza e preziosa conoscenza di VITA &amp; ZONTA devi donare e apprendere!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8" name="TextBox 13"/>
          <p:cNvSpPr/>
          <p:nvPr/>
        </p:nvSpPr>
        <p:spPr>
          <a:xfrm>
            <a:off x="2622600" y="2219040"/>
            <a:ext cx="5201280" cy="15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800" lvl="1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. In attesa del riscontro della Mentee </a:t>
            </a:r>
            <a:endParaRPr lang="it-IT" sz="1200" b="0" strike="noStrike" spc="-1">
              <a:latin typeface="Arial"/>
            </a:endParaRPr>
          </a:p>
          <a:p>
            <a:pPr marL="972000" lvl="2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Rivedere il materiale disponibile sullo sviluppo della Leadership sullo </a:t>
            </a:r>
            <a:r>
              <a:rPr lang="en-GB" sz="12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5"/>
              </a:rPr>
              <a:t>ZONTA web-site</a:t>
            </a:r>
            <a:endParaRPr lang="it-IT" sz="1200" b="0" strike="noStrike" spc="-1">
              <a:latin typeface="Arial"/>
            </a:endParaRPr>
          </a:p>
          <a:p>
            <a:pPr marL="972000" lvl="2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Rivedere le linee guida sulla Seduta di  Mentoring  (vedi  Appendix)</a:t>
            </a:r>
            <a:endParaRPr lang="it-IT" sz="1200" b="0" strike="noStrike" spc="-1">
              <a:latin typeface="Arial"/>
            </a:endParaRPr>
          </a:p>
          <a:p>
            <a:pPr marL="972000" lvl="2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Nel caso di domande contatta I coordinatori del D28 Mentoring  </a:t>
            </a:r>
            <a:r>
              <a:rPr lang="en-GB" sz="12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4"/>
              </a:rPr>
              <a:t>W4WZontaMentoring@gmx.net</a:t>
            </a: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29" name="Rectangle 14"/>
          <p:cNvSpPr/>
          <p:nvPr/>
        </p:nvSpPr>
        <p:spPr>
          <a:xfrm>
            <a:off x="2384280" y="2230920"/>
            <a:ext cx="45698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Rectangle 16"/>
          <p:cNvSpPr/>
          <p:nvPr/>
        </p:nvSpPr>
        <p:spPr>
          <a:xfrm>
            <a:off x="2384280" y="2522880"/>
            <a:ext cx="45698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Rectangle 17"/>
          <p:cNvSpPr/>
          <p:nvPr/>
        </p:nvSpPr>
        <p:spPr>
          <a:xfrm>
            <a:off x="3467880" y="3702402"/>
            <a:ext cx="45698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800" lvl="1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Collegati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con 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tua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Mentee,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incontratevi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, pre-definite il vostro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percorso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(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inclusa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durata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),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iniziate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parlare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vedrai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che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questo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rapporto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trarrà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beneficio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 da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Lato"/>
                <a:ea typeface="DejaVu Sans"/>
              </a:rPr>
              <a:t>entrambe</a:t>
            </a:r>
            <a:r>
              <a:rPr lang="en-GB" sz="1200" b="0" strike="noStrike" spc="-1" dirty="0">
                <a:solidFill>
                  <a:srgbClr val="000000"/>
                </a:solidFill>
                <a:latin typeface="Lato"/>
                <a:ea typeface="DejaVu Sans"/>
              </a:rPr>
              <a:t>!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132" name="Picture 18"/>
          <p:cNvPicPr/>
          <p:nvPr/>
        </p:nvPicPr>
        <p:blipFill>
          <a:blip r:embed="rId6"/>
          <a:stretch/>
        </p:blipFill>
        <p:spPr>
          <a:xfrm>
            <a:off x="7541640" y="4346134"/>
            <a:ext cx="1404000" cy="684308"/>
          </a:xfrm>
          <a:prstGeom prst="rect">
            <a:avLst/>
          </a:prstGeom>
          <a:ln w="0">
            <a:noFill/>
          </a:ln>
        </p:spPr>
      </p:pic>
      <p:sp>
        <p:nvSpPr>
          <p:cNvPr id="134" name="Arrow: Curved Right 2"/>
          <p:cNvSpPr/>
          <p:nvPr/>
        </p:nvSpPr>
        <p:spPr>
          <a:xfrm>
            <a:off x="2007720" y="158472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Arrow: Curved Right 15"/>
          <p:cNvSpPr/>
          <p:nvPr/>
        </p:nvSpPr>
        <p:spPr>
          <a:xfrm>
            <a:off x="2622600" y="235908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Arrow: Curved Right 19"/>
          <p:cNvSpPr/>
          <p:nvPr/>
        </p:nvSpPr>
        <p:spPr>
          <a:xfrm>
            <a:off x="3086280" y="323928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9E856B-DABC-46F2-80AC-C3FB5D663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96511"/>
              </p:ext>
            </p:extLst>
          </p:nvPr>
        </p:nvGraphicFramePr>
        <p:xfrm>
          <a:off x="7541640" y="16912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69E856B-DABC-46F2-80AC-C3FB5D663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41640" y="169125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82880" y="285840"/>
            <a:ext cx="8776080" cy="85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005F71"/>
                </a:solidFill>
                <a:latin typeface="Lato Semibold"/>
              </a:rPr>
              <a:t>„Desidero essere una Mentee“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38" name="Grafik 4"/>
          <p:cNvPicPr/>
          <p:nvPr/>
        </p:nvPicPr>
        <p:blipFill>
          <a:blip r:embed="rId2"/>
          <a:stretch/>
        </p:blipFill>
        <p:spPr>
          <a:xfrm>
            <a:off x="6629400" y="78840"/>
            <a:ext cx="2268000" cy="110664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3"/>
          <p:cNvPicPr/>
          <p:nvPr/>
        </p:nvPicPr>
        <p:blipFill>
          <a:blip r:embed="rId3"/>
          <a:stretch/>
        </p:blipFill>
        <p:spPr>
          <a:xfrm>
            <a:off x="228600" y="1597680"/>
            <a:ext cx="1521720" cy="1040760"/>
          </a:xfrm>
          <a:prstGeom prst="rect">
            <a:avLst/>
          </a:prstGeom>
          <a:ln w="0">
            <a:noFill/>
          </a:ln>
        </p:spPr>
      </p:pic>
      <p:sp>
        <p:nvSpPr>
          <p:cNvPr id="140" name="TextBox 6"/>
          <p:cNvSpPr/>
          <p:nvPr/>
        </p:nvSpPr>
        <p:spPr>
          <a:xfrm>
            <a:off x="2490480" y="1380240"/>
            <a:ext cx="4646160" cy="100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Compila il Modulo  Mentee 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Spediscilo ai Coordinatori del D28 Mentoring Program a </a:t>
            </a:r>
            <a:r>
              <a:rPr lang="en-GB" sz="12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4"/>
              </a:rPr>
              <a:t>W4WZontaMentoring@gmx.net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200" b="0" strike="noStrike" spc="-1">
              <a:latin typeface="Arial"/>
            </a:endParaRPr>
          </a:p>
        </p:txBody>
      </p:sp>
      <p:sp>
        <p:nvSpPr>
          <p:cNvPr id="141" name="TextBox 10"/>
          <p:cNvSpPr/>
          <p:nvPr/>
        </p:nvSpPr>
        <p:spPr>
          <a:xfrm>
            <a:off x="484920" y="3430080"/>
            <a:ext cx="1928520" cy="1155240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Lato"/>
                <a:ea typeface="DejaVu Sans"/>
              </a:rPr>
              <a:t>Ricorda quante cose ci sono da imparare sulla Vita da un’altra Donna!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42" name="TextBox 13"/>
          <p:cNvSpPr/>
          <p:nvPr/>
        </p:nvSpPr>
        <p:spPr>
          <a:xfrm>
            <a:off x="2525040" y="2208240"/>
            <a:ext cx="5201280" cy="168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800" lvl="1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In attesa del riscontro del contatto con la Mentor :</a:t>
            </a:r>
            <a:endParaRPr lang="it-IT" sz="1200" b="0" strike="noStrike" spc="-1">
              <a:latin typeface="Arial"/>
            </a:endParaRPr>
          </a:p>
          <a:p>
            <a:pPr marL="972000" lvl="2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Definisci I tuoi obiettivi di mentoring il più chiaramente possibile</a:t>
            </a:r>
            <a:endParaRPr lang="it-IT" sz="1200" b="0" strike="noStrike" spc="-1">
              <a:latin typeface="Arial"/>
            </a:endParaRPr>
          </a:p>
          <a:p>
            <a:pPr marL="972000" lvl="2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Rivedi le linee guida della Seduta di Mentoring  (vedi  Appendix)</a:t>
            </a:r>
            <a:endParaRPr lang="it-IT" sz="1200" b="0" strike="noStrike" spc="-1">
              <a:latin typeface="Arial"/>
            </a:endParaRPr>
          </a:p>
          <a:p>
            <a:pPr marL="972000" lvl="2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In caso di domande contatta I Coordinatori D28 Mentoring Coordinators  at </a:t>
            </a:r>
            <a:r>
              <a:rPr lang="en-GB" sz="1200" b="0" u="sng" strike="noStrike" spc="-1">
                <a:solidFill>
                  <a:srgbClr val="0000FF"/>
                </a:solidFill>
                <a:uFillTx/>
                <a:latin typeface="Lato"/>
                <a:ea typeface="DejaVu Sans"/>
                <a:hlinkClick r:id="rId4"/>
              </a:rPr>
              <a:t>W4WZontaMentoring@gmx.net</a:t>
            </a:r>
            <a:r>
              <a:rPr lang="en-GB" sz="1200" b="0" strike="noStrike" spc="-1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43" name="Rectangle 14"/>
          <p:cNvSpPr/>
          <p:nvPr/>
        </p:nvSpPr>
        <p:spPr>
          <a:xfrm>
            <a:off x="2670120" y="2223000"/>
            <a:ext cx="45698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Rectangle 16"/>
          <p:cNvSpPr/>
          <p:nvPr/>
        </p:nvSpPr>
        <p:spPr>
          <a:xfrm>
            <a:off x="2384280" y="2522880"/>
            <a:ext cx="45698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Rectangle 17"/>
          <p:cNvSpPr/>
          <p:nvPr/>
        </p:nvSpPr>
        <p:spPr>
          <a:xfrm>
            <a:off x="3290073" y="3710854"/>
            <a:ext cx="45698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800" lvl="1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it-IT" sz="1200" spc="-1" dirty="0">
                <a:solidFill>
                  <a:srgbClr val="000000"/>
                </a:solidFill>
                <a:latin typeface="Lato"/>
              </a:rPr>
              <a:t>Connettiti al tuo mentore, incontrati, predefinisci il tuo viaggio, inizia a parlare e guarda dove ti porta la connessione a vantaggio di entrambi!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146" name="Picture 18"/>
          <p:cNvPicPr/>
          <p:nvPr/>
        </p:nvPicPr>
        <p:blipFill>
          <a:blip r:embed="rId5"/>
          <a:stretch/>
        </p:blipFill>
        <p:spPr>
          <a:xfrm>
            <a:off x="7136640" y="3972279"/>
            <a:ext cx="1691640" cy="951840"/>
          </a:xfrm>
          <a:prstGeom prst="rect">
            <a:avLst/>
          </a:prstGeom>
          <a:ln w="0">
            <a:noFill/>
          </a:ln>
        </p:spPr>
      </p:pic>
      <p:sp>
        <p:nvSpPr>
          <p:cNvPr id="148" name="Arrow: Curved Right 15"/>
          <p:cNvSpPr/>
          <p:nvPr/>
        </p:nvSpPr>
        <p:spPr>
          <a:xfrm>
            <a:off x="2040840" y="153540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Arrow: Curved Right 19"/>
          <p:cNvSpPr/>
          <p:nvPr/>
        </p:nvSpPr>
        <p:spPr>
          <a:xfrm>
            <a:off x="2429280" y="231408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Arrow: Curved Right 20"/>
          <p:cNvSpPr/>
          <p:nvPr/>
        </p:nvSpPr>
        <p:spPr>
          <a:xfrm>
            <a:off x="3184560" y="3558960"/>
            <a:ext cx="334440" cy="51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A21162D-72D3-40DF-94A3-99F9E97B1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8926"/>
              </p:ext>
            </p:extLst>
          </p:nvPr>
        </p:nvGraphicFramePr>
        <p:xfrm>
          <a:off x="7588080" y="19022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A21162D-72D3-40DF-94A3-99F9E97B1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88080" y="190220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973</Words>
  <Application>Microsoft Office PowerPoint</Application>
  <PresentationFormat>On-screen Show (16:9)</PresentationFormat>
  <Paragraphs>140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Lato</vt:lpstr>
      <vt:lpstr>Lato Semibold</vt:lpstr>
      <vt:lpstr>Symbol</vt:lpstr>
      <vt:lpstr>Times New Roman</vt:lpstr>
      <vt:lpstr>Wingdings</vt:lpstr>
      <vt:lpstr>Office Theme</vt:lpstr>
      <vt:lpstr>Office Theme</vt:lpstr>
      <vt:lpstr>Microsoft Word-Dokument</vt:lpstr>
      <vt:lpstr>Iniziativa Zonta Mentoring –  Women for Women W4W (Donne per le Donne)</vt:lpstr>
      <vt:lpstr>Perche’  “Zonta D28 Mentoring”?</vt:lpstr>
      <vt:lpstr>Cosa e’ il “Mentoring”?</vt:lpstr>
      <vt:lpstr>Approccio al D28 Mentoring</vt:lpstr>
      <vt:lpstr>1. Riprendere il      “concetto di Madrina”</vt:lpstr>
      <vt:lpstr>„Voglio essere una Madrina di ZONTA”</vt:lpstr>
      <vt:lpstr>2. Lanciare un programma di ZONTA Mentoring </vt:lpstr>
      <vt:lpstr>„Desidero essere una Mentor“</vt:lpstr>
      <vt:lpstr>„Desidero essere una Mentee“</vt:lpstr>
      <vt:lpstr>W4W Zonta Mentoring – Next Steps</vt:lpstr>
      <vt:lpstr> Domande e suggerimenti</vt:lpstr>
      <vt:lpstr>D28 Mentoring – W4W</vt:lpstr>
      <vt:lpstr>Mentoring Artefacts</vt:lpstr>
      <vt:lpstr>Linee Guida della Seduta di Mentoring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Kate Edrinn</dc:creator>
  <dc:description/>
  <cp:lastModifiedBy>Kostal, Ursula</cp:lastModifiedBy>
  <cp:revision>112</cp:revision>
  <cp:lastPrinted>2021-10-16T21:42:31Z</cp:lastPrinted>
  <dcterms:created xsi:type="dcterms:W3CDTF">2018-01-12T21:14:27Z</dcterms:created>
  <dcterms:modified xsi:type="dcterms:W3CDTF">2021-10-24T11:20:44Z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0x010100DF310AB27C2DFD489841547AD5DA5CF6</vt:lpwstr>
  </property>
  <property fmtid="{D5CDD505-2E9C-101B-9397-08002B2CF9AE}" pid="3" name="MSIP_Label_cf8c7287-838c-46dd-b281-b1140229e67a_ActionId">
    <vt:lpwstr>6b0dcc47-5838-4993-aa36-c03fc099386e</vt:lpwstr>
  </property>
  <property fmtid="{D5CDD505-2E9C-101B-9397-08002B2CF9AE}" pid="4" name="MSIP_Label_cf8c7287-838c-46dd-b281-b1140229e67a_ContentBits">
    <vt:lpwstr>0</vt:lpwstr>
  </property>
  <property fmtid="{D5CDD505-2E9C-101B-9397-08002B2CF9AE}" pid="5" name="MSIP_Label_cf8c7287-838c-46dd-b281-b1140229e67a_Enabled">
    <vt:lpwstr>true</vt:lpwstr>
  </property>
  <property fmtid="{D5CDD505-2E9C-101B-9397-08002B2CF9AE}" pid="6" name="MSIP_Label_cf8c7287-838c-46dd-b281-b1140229e67a_Method">
    <vt:lpwstr>Privileged</vt:lpwstr>
  </property>
  <property fmtid="{D5CDD505-2E9C-101B-9397-08002B2CF9AE}" pid="7" name="MSIP_Label_cf8c7287-838c-46dd-b281-b1140229e67a_Name">
    <vt:lpwstr>cf8c7287-838c-46dd-b281-b1140229e67a</vt:lpwstr>
  </property>
  <property fmtid="{D5CDD505-2E9C-101B-9397-08002B2CF9AE}" pid="8" name="MSIP_Label_cf8c7287-838c-46dd-b281-b1140229e67a_SetDate">
    <vt:lpwstr>2021-10-11T20:39:56Z</vt:lpwstr>
  </property>
  <property fmtid="{D5CDD505-2E9C-101B-9397-08002B2CF9AE}" pid="9" name="MSIP_Label_cf8c7287-838c-46dd-b281-b1140229e67a_SiteId">
    <vt:lpwstr>75e027c9-20d5-47d5-b82f-77d7cd041e8f</vt:lpwstr>
  </property>
  <property fmtid="{D5CDD505-2E9C-101B-9397-08002B2CF9AE}" pid="10" name="Notes">
    <vt:i4>1</vt:i4>
  </property>
  <property fmtid="{D5CDD505-2E9C-101B-9397-08002B2CF9AE}" pid="11" name="PresentationFormat">
    <vt:lpwstr>On-screen Show (16:9)</vt:lpwstr>
  </property>
  <property fmtid="{D5CDD505-2E9C-101B-9397-08002B2CF9AE}" pid="12" name="Slides">
    <vt:i4>14</vt:i4>
  </property>
</Properties>
</file>