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2" r:id="rId5"/>
    <p:sldId id="376" r:id="rId6"/>
    <p:sldId id="375" r:id="rId7"/>
    <p:sldId id="377" r:id="rId8"/>
    <p:sldId id="378" r:id="rId9"/>
    <p:sldId id="390" r:id="rId10"/>
    <p:sldId id="379" r:id="rId11"/>
    <p:sldId id="391" r:id="rId12"/>
    <p:sldId id="392" r:id="rId13"/>
    <p:sldId id="381" r:id="rId14"/>
    <p:sldId id="382" r:id="rId15"/>
    <p:sldId id="385" r:id="rId16"/>
    <p:sldId id="380" r:id="rId17"/>
    <p:sldId id="38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7"/>
    <a:srgbClr val="E9ECF3"/>
    <a:srgbClr val="005F71"/>
    <a:srgbClr val="F5B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0FB65-497D-4D8C-AF48-183DC8287E2E}" v="123" dt="2021-10-24T11:42:12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37" d="100"/>
          <a:sy n="137" d="100"/>
        </p:scale>
        <p:origin x="10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l, Ursula" userId="c3b7b7a1-46a8-4c2a-9899-39173f7ec2f6" providerId="ADAL" clId="{4F70FB65-497D-4D8C-AF48-183DC8287E2E}"/>
    <pc:docChg chg="custSel modSld">
      <pc:chgData name="Kostal, Ursula" userId="c3b7b7a1-46a8-4c2a-9899-39173f7ec2f6" providerId="ADAL" clId="{4F70FB65-497D-4D8C-AF48-183DC8287E2E}" dt="2021-10-24T11:41:55.042" v="107" actId="1076"/>
      <pc:docMkLst>
        <pc:docMk/>
      </pc:docMkLst>
      <pc:sldChg chg="addSp delSp modSp mod delAnim modAnim">
        <pc:chgData name="Kostal, Ursula" userId="c3b7b7a1-46a8-4c2a-9899-39173f7ec2f6" providerId="ADAL" clId="{4F70FB65-497D-4D8C-AF48-183DC8287E2E}" dt="2021-10-20T19:30:22.014" v="90" actId="1076"/>
        <pc:sldMkLst>
          <pc:docMk/>
          <pc:sldMk cId="1755706852" sldId="380"/>
        </pc:sldMkLst>
        <pc:graphicFrameChg chg="add del mod">
          <ac:chgData name="Kostal, Ursula" userId="c3b7b7a1-46a8-4c2a-9899-39173f7ec2f6" providerId="ADAL" clId="{4F70FB65-497D-4D8C-AF48-183DC8287E2E}" dt="2021-10-20T19:20:13.146" v="65" actId="478"/>
          <ac:graphicFrameMkLst>
            <pc:docMk/>
            <pc:sldMk cId="1755706852" sldId="380"/>
            <ac:graphicFrameMk id="4" creationId="{BE828BA9-82B0-4A0D-9D9A-A83D720F0B50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0T19:20:13.801" v="66" actId="478"/>
          <ac:graphicFrameMkLst>
            <pc:docMk/>
            <pc:sldMk cId="1755706852" sldId="380"/>
            <ac:graphicFrameMk id="6" creationId="{C16495BE-0B16-42AA-98D8-981B29BC8630}"/>
          </ac:graphicFrameMkLst>
        </pc:graphicFrameChg>
        <pc:graphicFrameChg chg="del">
          <ac:chgData name="Kostal, Ursula" userId="c3b7b7a1-46a8-4c2a-9899-39173f7ec2f6" providerId="ADAL" clId="{4F70FB65-497D-4D8C-AF48-183DC8287E2E}" dt="2021-10-20T19:20:15.020" v="67" actId="478"/>
          <ac:graphicFrameMkLst>
            <pc:docMk/>
            <pc:sldMk cId="1755706852" sldId="380"/>
            <ac:graphicFrameMk id="12" creationId="{287D5AA1-4649-4583-B789-7687DAF88DEE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0T19:29:37.117" v="82" actId="478"/>
          <ac:graphicFrameMkLst>
            <pc:docMk/>
            <pc:sldMk cId="1755706852" sldId="380"/>
            <ac:graphicFrameMk id="14" creationId="{C174AB2A-4002-47A0-A041-574EA93CAFCB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0T19:29:38.039" v="83" actId="478"/>
          <ac:graphicFrameMkLst>
            <pc:docMk/>
            <pc:sldMk cId="1755706852" sldId="380"/>
            <ac:graphicFrameMk id="15" creationId="{29BD8DF3-DA3F-4DE5-A74D-ABAC459F4725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0T19:29:38.900" v="84" actId="478"/>
          <ac:graphicFrameMkLst>
            <pc:docMk/>
            <pc:sldMk cId="1755706852" sldId="380"/>
            <ac:graphicFrameMk id="16" creationId="{AF2FFD51-F009-411F-AC13-FB220AE2301E}"/>
          </ac:graphicFrameMkLst>
        </pc:graphicFrameChg>
        <pc:graphicFrameChg chg="add mod">
          <ac:chgData name="Kostal, Ursula" userId="c3b7b7a1-46a8-4c2a-9899-39173f7ec2f6" providerId="ADAL" clId="{4F70FB65-497D-4D8C-AF48-183DC8287E2E}" dt="2021-10-20T19:29:56.354" v="86" actId="1076"/>
          <ac:graphicFrameMkLst>
            <pc:docMk/>
            <pc:sldMk cId="1755706852" sldId="380"/>
            <ac:graphicFrameMk id="17" creationId="{12AE3FF9-4CB4-4617-B7EF-5B74AC4AF421}"/>
          </ac:graphicFrameMkLst>
        </pc:graphicFrameChg>
        <pc:graphicFrameChg chg="add mod">
          <ac:chgData name="Kostal, Ursula" userId="c3b7b7a1-46a8-4c2a-9899-39173f7ec2f6" providerId="ADAL" clId="{4F70FB65-497D-4D8C-AF48-183DC8287E2E}" dt="2021-10-20T19:30:09.520" v="88" actId="1076"/>
          <ac:graphicFrameMkLst>
            <pc:docMk/>
            <pc:sldMk cId="1755706852" sldId="380"/>
            <ac:graphicFrameMk id="18" creationId="{CE082838-6D66-4B4B-8B6B-B8334743E143}"/>
          </ac:graphicFrameMkLst>
        </pc:graphicFrameChg>
        <pc:graphicFrameChg chg="add mod">
          <ac:chgData name="Kostal, Ursula" userId="c3b7b7a1-46a8-4c2a-9899-39173f7ec2f6" providerId="ADAL" clId="{4F70FB65-497D-4D8C-AF48-183DC8287E2E}" dt="2021-10-20T19:30:22.014" v="90" actId="1076"/>
          <ac:graphicFrameMkLst>
            <pc:docMk/>
            <pc:sldMk cId="1755706852" sldId="380"/>
            <ac:graphicFrameMk id="19" creationId="{F0E78C5A-CFA8-4CBD-AB1B-D01BA8C9DB21}"/>
          </ac:graphicFrameMkLst>
        </pc:graphicFrameChg>
        <pc:picChg chg="del">
          <ac:chgData name="Kostal, Ursula" userId="c3b7b7a1-46a8-4c2a-9899-39173f7ec2f6" providerId="ADAL" clId="{4F70FB65-497D-4D8C-AF48-183DC8287E2E}" dt="2021-10-19T19:33:23.906" v="0" actId="478"/>
          <ac:picMkLst>
            <pc:docMk/>
            <pc:sldMk cId="1755706852" sldId="380"/>
            <ac:picMk id="8" creationId="{CE9DBEBD-764F-48C3-8077-B179EC829C6C}"/>
          </ac:picMkLst>
        </pc:picChg>
        <pc:picChg chg="del">
          <ac:chgData name="Kostal, Ursula" userId="c3b7b7a1-46a8-4c2a-9899-39173f7ec2f6" providerId="ADAL" clId="{4F70FB65-497D-4D8C-AF48-183DC8287E2E}" dt="2021-10-19T19:35:01.417" v="4" actId="478"/>
          <ac:picMkLst>
            <pc:docMk/>
            <pc:sldMk cId="1755706852" sldId="380"/>
            <ac:picMk id="11" creationId="{49658259-2BE7-4EEE-B8E3-E8AADA64FD06}"/>
          </ac:picMkLst>
        </pc:picChg>
      </pc:sldChg>
      <pc:sldChg chg="addSp delSp modSp mod delAnim">
        <pc:chgData name="Kostal, Ursula" userId="c3b7b7a1-46a8-4c2a-9899-39173f7ec2f6" providerId="ADAL" clId="{4F70FB65-497D-4D8C-AF48-183DC8287E2E}" dt="2021-10-24T11:41:55.042" v="107" actId="1076"/>
        <pc:sldMkLst>
          <pc:docMk/>
          <pc:sldMk cId="1265148606" sldId="390"/>
        </pc:sldMkLst>
        <pc:spChg chg="mod">
          <ac:chgData name="Kostal, Ursula" userId="c3b7b7a1-46a8-4c2a-9899-39173f7ec2f6" providerId="ADAL" clId="{4F70FB65-497D-4D8C-AF48-183DC8287E2E}" dt="2021-10-20T18:51:20.351" v="39" actId="20577"/>
          <ac:spMkLst>
            <pc:docMk/>
            <pc:sldMk cId="1265148606" sldId="390"/>
            <ac:spMk id="11" creationId="{F3DE6D2B-9847-4491-86F8-BF82DA0CBD8D}"/>
          </ac:spMkLst>
        </pc:spChg>
        <pc:graphicFrameChg chg="add del mod">
          <ac:chgData name="Kostal, Ursula" userId="c3b7b7a1-46a8-4c2a-9899-39173f7ec2f6" providerId="ADAL" clId="{4F70FB65-497D-4D8C-AF48-183DC8287E2E}" dt="2021-10-20T19:17:39.815" v="59" actId="478"/>
          <ac:graphicFrameMkLst>
            <pc:docMk/>
            <pc:sldMk cId="1265148606" sldId="390"/>
            <ac:graphicFrameMk id="3" creationId="{51306775-2CCD-4A39-8C7D-BE4BA8E38061}"/>
          </ac:graphicFrameMkLst>
        </pc:graphicFrameChg>
        <pc:graphicFrameChg chg="del mod">
          <ac:chgData name="Kostal, Ursula" userId="c3b7b7a1-46a8-4c2a-9899-39173f7ec2f6" providerId="ADAL" clId="{4F70FB65-497D-4D8C-AF48-183DC8287E2E}" dt="2021-10-24T11:35:51.276" v="96" actId="478"/>
          <ac:graphicFrameMkLst>
            <pc:docMk/>
            <pc:sldMk cId="1265148606" sldId="390"/>
            <ac:graphicFrameMk id="3" creationId="{D4C0187B-ECE6-4F98-9C10-339A2748B5B8}"/>
          </ac:graphicFrameMkLst>
        </pc:graphicFrameChg>
        <pc:graphicFrameChg chg="del mod">
          <ac:chgData name="Kostal, Ursula" userId="c3b7b7a1-46a8-4c2a-9899-39173f7ec2f6" providerId="ADAL" clId="{4F70FB65-497D-4D8C-AF48-183DC8287E2E}" dt="2021-10-24T11:33:33.798" v="91" actId="478"/>
          <ac:graphicFrameMkLst>
            <pc:docMk/>
            <pc:sldMk cId="1265148606" sldId="390"/>
            <ac:graphicFrameMk id="6" creationId="{EBBF25CA-76B7-43EA-8E4A-CB29E402F439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4T11:37:09.155" v="99" actId="478"/>
          <ac:graphicFrameMkLst>
            <pc:docMk/>
            <pc:sldMk cId="1265148606" sldId="390"/>
            <ac:graphicFrameMk id="8" creationId="{86F63F28-4B55-4D87-BE8F-D9BE4E09C1A1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4T11:38:23.463" v="102" actId="478"/>
          <ac:graphicFrameMkLst>
            <pc:docMk/>
            <pc:sldMk cId="1265148606" sldId="390"/>
            <ac:graphicFrameMk id="9" creationId="{10CDE29D-C5FF-4FBF-803D-263B40D84E4B}"/>
          </ac:graphicFrameMkLst>
        </pc:graphicFrameChg>
        <pc:graphicFrameChg chg="del mod">
          <ac:chgData name="Kostal, Ursula" userId="c3b7b7a1-46a8-4c2a-9899-39173f7ec2f6" providerId="ADAL" clId="{4F70FB65-497D-4D8C-AF48-183DC8287E2E}" dt="2021-10-24T11:41:14.001" v="106" actId="478"/>
          <ac:graphicFrameMkLst>
            <pc:docMk/>
            <pc:sldMk cId="1265148606" sldId="390"/>
            <ac:graphicFrameMk id="10" creationId="{CD0AAB16-C428-41E5-9BD0-925342797FDA}"/>
          </ac:graphicFrameMkLst>
        </pc:graphicFrameChg>
        <pc:graphicFrameChg chg="mod">
          <ac:chgData name="Kostal, Ursula" userId="c3b7b7a1-46a8-4c2a-9899-39173f7ec2f6" providerId="ADAL" clId="{4F70FB65-497D-4D8C-AF48-183DC8287E2E}" dt="2021-10-24T11:41:55.042" v="107" actId="1076"/>
          <ac:graphicFrameMkLst>
            <pc:docMk/>
            <pc:sldMk cId="1265148606" sldId="390"/>
            <ac:graphicFrameMk id="12" creationId="{85C9C968-77CE-46FF-9A7D-B647BFCCCB42}"/>
          </ac:graphicFrameMkLst>
        </pc:graphicFrameChg>
        <pc:graphicFrameChg chg="del">
          <ac:chgData name="Kostal, Ursula" userId="c3b7b7a1-46a8-4c2a-9899-39173f7ec2f6" providerId="ADAL" clId="{4F70FB65-497D-4D8C-AF48-183DC8287E2E}" dt="2021-10-20T18:48:54.634" v="10" actId="478"/>
          <ac:graphicFrameMkLst>
            <pc:docMk/>
            <pc:sldMk cId="1265148606" sldId="390"/>
            <ac:graphicFrameMk id="23" creationId="{336847BE-9445-49B5-80F9-DFC0352C9D5A}"/>
          </ac:graphicFrameMkLst>
        </pc:graphicFrameChg>
      </pc:sldChg>
      <pc:sldChg chg="addSp delSp modSp mod">
        <pc:chgData name="Kostal, Ursula" userId="c3b7b7a1-46a8-4c2a-9899-39173f7ec2f6" providerId="ADAL" clId="{4F70FB65-497D-4D8C-AF48-183DC8287E2E}" dt="2021-10-20T19:19:01.983" v="62" actId="1076"/>
        <pc:sldMkLst>
          <pc:docMk/>
          <pc:sldMk cId="2094984095" sldId="391"/>
        </pc:sldMkLst>
        <pc:spChg chg="del mod">
          <ac:chgData name="Kostal, Ursula" userId="c3b7b7a1-46a8-4c2a-9899-39173f7ec2f6" providerId="ADAL" clId="{4F70FB65-497D-4D8C-AF48-183DC8287E2E}" dt="2021-10-20T18:54:04.699" v="44" actId="478"/>
          <ac:spMkLst>
            <pc:docMk/>
            <pc:sldMk cId="2094984095" sldId="391"/>
            <ac:spMk id="11" creationId="{F3DE6D2B-9847-4491-86F8-BF82DA0CBD8D}"/>
          </ac:spMkLst>
        </pc:spChg>
        <pc:spChg chg="add mod">
          <ac:chgData name="Kostal, Ursula" userId="c3b7b7a1-46a8-4c2a-9899-39173f7ec2f6" providerId="ADAL" clId="{4F70FB65-497D-4D8C-AF48-183DC8287E2E}" dt="2021-10-20T18:54:05.353" v="45"/>
          <ac:spMkLst>
            <pc:docMk/>
            <pc:sldMk cId="2094984095" sldId="391"/>
            <ac:spMk id="21" creationId="{EB04B35C-0790-4390-B72B-F740BBF5A087}"/>
          </ac:spMkLst>
        </pc:spChg>
        <pc:graphicFrameChg chg="add del mod">
          <ac:chgData name="Kostal, Ursula" userId="c3b7b7a1-46a8-4c2a-9899-39173f7ec2f6" providerId="ADAL" clId="{4F70FB65-497D-4D8C-AF48-183DC8287E2E}" dt="2021-10-20T19:18:32.517" v="61" actId="478"/>
          <ac:graphicFrameMkLst>
            <pc:docMk/>
            <pc:sldMk cId="2094984095" sldId="391"/>
            <ac:graphicFrameMk id="6" creationId="{DA2B07E6-CE55-4B8A-8144-D7B89FE6971C}"/>
          </ac:graphicFrameMkLst>
        </pc:graphicFrameChg>
        <pc:graphicFrameChg chg="mod">
          <ac:chgData name="Kostal, Ursula" userId="c3b7b7a1-46a8-4c2a-9899-39173f7ec2f6" providerId="ADAL" clId="{4F70FB65-497D-4D8C-AF48-183DC8287E2E}" dt="2021-10-20T19:19:01.983" v="62" actId="1076"/>
          <ac:graphicFrameMkLst>
            <pc:docMk/>
            <pc:sldMk cId="2094984095" sldId="391"/>
            <ac:graphicFrameMk id="8" creationId="{65B51BD0-2DBB-456C-A4B0-81987F208EC8}"/>
          </ac:graphicFrameMkLst>
        </pc:graphicFrameChg>
        <pc:picChg chg="del">
          <ac:chgData name="Kostal, Ursula" userId="c3b7b7a1-46a8-4c2a-9899-39173f7ec2f6" providerId="ADAL" clId="{4F70FB65-497D-4D8C-AF48-183DC8287E2E}" dt="2021-10-20T18:51:43.360" v="40" actId="478"/>
          <ac:picMkLst>
            <pc:docMk/>
            <pc:sldMk cId="2094984095" sldId="391"/>
            <ac:picMk id="12" creationId="{57BEBD9D-A0F2-4B76-9071-5617F65D2E92}"/>
          </ac:picMkLst>
        </pc:picChg>
      </pc:sldChg>
      <pc:sldChg chg="addSp delSp modSp mod">
        <pc:chgData name="Kostal, Ursula" userId="c3b7b7a1-46a8-4c2a-9899-39173f7ec2f6" providerId="ADAL" clId="{4F70FB65-497D-4D8C-AF48-183DC8287E2E}" dt="2021-10-20T19:19:56.485" v="64" actId="1076"/>
        <pc:sldMkLst>
          <pc:docMk/>
          <pc:sldMk cId="2488703253" sldId="392"/>
        </pc:sldMkLst>
        <pc:spChg chg="mod">
          <ac:chgData name="Kostal, Ursula" userId="c3b7b7a1-46a8-4c2a-9899-39173f7ec2f6" providerId="ADAL" clId="{4F70FB65-497D-4D8C-AF48-183DC8287E2E}" dt="2021-10-20T18:54:52.201" v="53" actId="20577"/>
          <ac:spMkLst>
            <pc:docMk/>
            <pc:sldMk cId="2488703253" sldId="392"/>
            <ac:spMk id="11" creationId="{F3DE6D2B-9847-4491-86F8-BF82DA0CBD8D}"/>
          </ac:spMkLst>
        </pc:spChg>
        <pc:graphicFrameChg chg="add del mod">
          <ac:chgData name="Kostal, Ursula" userId="c3b7b7a1-46a8-4c2a-9899-39173f7ec2f6" providerId="ADAL" clId="{4F70FB65-497D-4D8C-AF48-183DC8287E2E}" dt="2021-10-20T18:55:42.958" v="56"/>
          <ac:graphicFrameMkLst>
            <pc:docMk/>
            <pc:sldMk cId="2488703253" sldId="392"/>
            <ac:graphicFrameMk id="3" creationId="{6DC206D8-3221-4718-B0B1-64EA7947F0A3}"/>
          </ac:graphicFrameMkLst>
        </pc:graphicFrameChg>
        <pc:graphicFrameChg chg="mod">
          <ac:chgData name="Kostal, Ursula" userId="c3b7b7a1-46a8-4c2a-9899-39173f7ec2f6" providerId="ADAL" clId="{4F70FB65-497D-4D8C-AF48-183DC8287E2E}" dt="2021-10-20T19:19:56.485" v="64" actId="1076"/>
          <ac:graphicFrameMkLst>
            <pc:docMk/>
            <pc:sldMk cId="2488703253" sldId="392"/>
            <ac:graphicFrameMk id="3" creationId="{B8D022F6-4391-41A9-BB58-0EF787F1AA6B}"/>
          </ac:graphicFrameMkLst>
        </pc:graphicFrameChg>
        <pc:graphicFrameChg chg="add del mod">
          <ac:chgData name="Kostal, Ursula" userId="c3b7b7a1-46a8-4c2a-9899-39173f7ec2f6" providerId="ADAL" clId="{4F70FB65-497D-4D8C-AF48-183DC8287E2E}" dt="2021-10-20T19:19:22.834" v="63" actId="478"/>
          <ac:graphicFrameMkLst>
            <pc:docMk/>
            <pc:sldMk cId="2488703253" sldId="392"/>
            <ac:graphicFrameMk id="6" creationId="{64E245FB-8A71-48BF-A85F-DF0A06EE1E9F}"/>
          </ac:graphicFrameMkLst>
        </pc:graphicFrameChg>
        <pc:picChg chg="del">
          <ac:chgData name="Kostal, Ursula" userId="c3b7b7a1-46a8-4c2a-9899-39173f7ec2f6" providerId="ADAL" clId="{4F70FB65-497D-4D8C-AF48-183DC8287E2E}" dt="2021-10-20T18:55:00.579" v="54" actId="478"/>
          <ac:picMkLst>
            <pc:docMk/>
            <pc:sldMk cId="2488703253" sldId="392"/>
            <ac:picMk id="13" creationId="{FDA1AC1F-AEF3-4681-8CD8-5C1DF43651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54949-769C-44AA-B8AF-D4171F3283C7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FEDB-BA31-472B-878B-D6278FCB3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5C672-D38C-4AC9-8C98-0B128B2DAE1C}" type="datetimeFigureOut">
              <a:rPr lang="de-CH" smtClean="0"/>
              <a:t>24.10.2021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A01D-1089-42BC-AE07-12C395CD29A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60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AA01D-1089-42BC-AE07-12C395CD29A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27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6477000" cy="1583531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48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6150"/>
            <a:ext cx="5867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5F71"/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731520" y="971550"/>
            <a:ext cx="8031480" cy="6858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75920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285750"/>
            <a:ext cx="8778240" cy="85725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2880" y="1260480"/>
            <a:ext cx="877824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778240" cy="30225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81297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373886"/>
            <a:ext cx="2590799" cy="180746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1373886"/>
            <a:ext cx="5410201" cy="30266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57200" y="1260480"/>
            <a:ext cx="822960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7590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0" y="2571750"/>
            <a:ext cx="4572000" cy="257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6477000" cy="1583531"/>
          </a:xfrm>
        </p:spPr>
        <p:txBody>
          <a:bodyPr>
            <a:noAutofit/>
          </a:bodyPr>
          <a:lstStyle>
            <a:lvl1pPr algn="l">
              <a:lnSpc>
                <a:spcPts val="6000"/>
              </a:lnSpc>
              <a:defRPr sz="480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86150"/>
            <a:ext cx="5867400" cy="4572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005F71"/>
                </a:solidFill>
                <a:latin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731520" y="971550"/>
            <a:ext cx="8031480" cy="6858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75876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4212" y="1478756"/>
            <a:ext cx="4480560" cy="2997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133350"/>
            <a:ext cx="4480560" cy="9906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495800" y="1301353"/>
            <a:ext cx="448056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41202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400" y="1554956"/>
            <a:ext cx="4480560" cy="2997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800600" y="-19050"/>
            <a:ext cx="43434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53988" y="209550"/>
            <a:ext cx="4480560" cy="9906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153988" y="1377553"/>
            <a:ext cx="448056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524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25858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82880" y="3261121"/>
            <a:ext cx="877824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209550"/>
            <a:ext cx="877824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82880" y="1137841"/>
            <a:ext cx="877824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08884"/>
            <a:ext cx="8778240" cy="1981199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19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1244" y="205978"/>
            <a:ext cx="4343400" cy="175617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244" y="2343150"/>
            <a:ext cx="8781512" cy="2667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181244" y="2152650"/>
            <a:ext cx="434340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695557" y="209550"/>
            <a:ext cx="4267201" cy="1943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2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8249" y="209550"/>
            <a:ext cx="6300216" cy="85725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238249" y="1209675"/>
            <a:ext cx="6300216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238250" y="1355598"/>
            <a:ext cx="6300215" cy="36545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383818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0150"/>
            <a:ext cx="4316095" cy="3200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2880" y="1123950"/>
            <a:ext cx="877824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" y="1204459"/>
            <a:ext cx="4160520" cy="319609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114300"/>
            <a:ext cx="8778240" cy="85725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9837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4212" y="1478756"/>
            <a:ext cx="4480560" cy="299799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495800" y="133350"/>
            <a:ext cx="4480560" cy="99060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4495800" y="1301353"/>
            <a:ext cx="448056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343400" cy="25717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4324350"/>
            <a:ext cx="7620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Insert district/club logo</a:t>
            </a:r>
          </a:p>
        </p:txBody>
      </p:sp>
    </p:spTree>
    <p:extLst>
      <p:ext uri="{BB962C8B-B14F-4D97-AF65-F5344CB8AC3E}">
        <p14:creationId xmlns:p14="http://schemas.microsoft.com/office/powerpoint/2010/main" val="7691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4A85-7AC3-41E9-B29A-AE8F0283A15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D03F-718D-44C4-A7A0-A958E7C0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0" r:id="rId3"/>
    <p:sldLayoutId id="2147483670" r:id="rId4"/>
    <p:sldLayoutId id="2147483650" r:id="rId5"/>
    <p:sldLayoutId id="2147483653" r:id="rId6"/>
    <p:sldLayoutId id="2147483654" r:id="rId7"/>
    <p:sldLayoutId id="2147483664" r:id="rId8"/>
    <p:sldLayoutId id="2147483669" r:id="rId9"/>
    <p:sldLayoutId id="2147483662" r:id="rId10"/>
    <p:sldLayoutId id="2147483661" r:id="rId11"/>
    <p:sldLayoutId id="2147483665" r:id="rId12"/>
    <p:sldLayoutId id="2147483666" r:id="rId13"/>
    <p:sldLayoutId id="2147483667" r:id="rId14"/>
    <p:sldLayoutId id="214748365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W4WZontaMentoring@gmx.ne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4.docx"/><Relationship Id="rId3" Type="http://schemas.openxmlformats.org/officeDocument/2006/relationships/hyperlink" Target="mailto:W4WZontaMentoring@gmx.net" TargetMode="External"/><Relationship Id="rId7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package" Target="../embeddings/Microsoft_Word_Document3.docx"/><Relationship Id="rId11" Type="http://schemas.openxmlformats.org/officeDocument/2006/relationships/image" Target="../media/image10.w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5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nta.org/Web/My_Zonta/Tools/Leadership%20Development%20Tools%20Hom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3.png"/><Relationship Id="rId7" Type="http://schemas.openxmlformats.org/officeDocument/2006/relationships/package" Target="../embeddings/Microsoft_Word_Document.doc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mailto:W4WZontaMentoring@gmx.net" TargetMode="External"/><Relationship Id="rId4" Type="http://schemas.openxmlformats.org/officeDocument/2006/relationships/hyperlink" Target="https://www.zonta.org/Web/My_Zonta/Tools/Leadership%20Development%20Tools%20Ho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zontadistrict28.org/kopie-von-mentori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png"/><Relationship Id="rId7" Type="http://schemas.openxmlformats.org/officeDocument/2006/relationships/package" Target="../embeddings/Microsoft_Word_Document1.doc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https://www.zonta.org/Web/My_Zonta/Tools/Leadership%20Development%20Tools%20Home" TargetMode="External"/><Relationship Id="rId4" Type="http://schemas.openxmlformats.org/officeDocument/2006/relationships/hyperlink" Target="mailto:W4WZontaMentoring@gmx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4" Type="http://schemas.openxmlformats.org/officeDocument/2006/relationships/hyperlink" Target="mailto:W4WZontaMentoring@gmx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6858000" cy="1583531"/>
          </a:xfrm>
        </p:spPr>
        <p:txBody>
          <a:bodyPr/>
          <a:lstStyle/>
          <a:p>
            <a:pPr>
              <a:lnSpc>
                <a:spcPts val="4501"/>
              </a:lnSpc>
            </a:pPr>
            <a:r>
              <a:rPr lang="en-US" sz="40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Zonta Mentoring Initiative – </a:t>
            </a:r>
            <a:br>
              <a:rPr lang="en-US" sz="4000"/>
            </a:br>
            <a:r>
              <a:rPr lang="en-US" sz="4000" b="0" strike="noStrike" spc="-1">
                <a:solidFill>
                  <a:srgbClr val="000000"/>
                </a:solidFill>
                <a:latin typeface="Lato Semibold"/>
                <a:ea typeface="Lato Semibold"/>
              </a:rPr>
              <a:t>Women for Women W4W</a:t>
            </a:r>
            <a:endParaRPr lang="en-US" sz="40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25.09.2021 </a:t>
            </a:r>
            <a:r>
              <a:rPr lang="en-US" dirty="0"/>
              <a:t>online</a:t>
            </a:r>
          </a:p>
        </p:txBody>
      </p:sp>
      <p:sp>
        <p:nvSpPr>
          <p:cNvPr id="4" name="Text Placeholder 14"/>
          <p:cNvSpPr txBox="1">
            <a:spLocks/>
          </p:cNvSpPr>
          <p:nvPr/>
        </p:nvSpPr>
        <p:spPr>
          <a:xfrm>
            <a:off x="3124200" y="445008"/>
            <a:ext cx="5715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kern="1200" baseline="0">
                <a:solidFill>
                  <a:srgbClr val="005F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Zonta International District 28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849"/>
            <a:ext cx="1752600" cy="746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99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5F71"/>
                </a:solidFill>
                <a:latin typeface="Lato Semibold"/>
              </a:rPr>
              <a:t>W4W Zonta Mentoring – </a:t>
            </a:r>
            <a:br>
              <a:rPr lang="en-GB" sz="2800" b="0" strike="noStrike" spc="-1">
                <a:solidFill>
                  <a:srgbClr val="005F71"/>
                </a:solidFill>
                <a:latin typeface="Lato Semibold"/>
              </a:rPr>
            </a:br>
            <a:r>
              <a:rPr lang="en-GB" sz="2800" b="0" strike="noStrike" spc="-1">
                <a:solidFill>
                  <a:srgbClr val="005F71"/>
                </a:solidFill>
                <a:latin typeface="Lato Semibold"/>
              </a:rPr>
              <a:t>Nächste Schritte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02696E5-7146-44BD-84F5-B10235673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002963"/>
              </p:ext>
            </p:extLst>
          </p:nvPr>
        </p:nvGraphicFramePr>
        <p:xfrm>
          <a:off x="275128" y="1440314"/>
          <a:ext cx="8411671" cy="3207840"/>
        </p:xfrm>
        <a:graphic>
          <a:graphicData uri="http://schemas.openxmlformats.org/drawingml/2006/table">
            <a:tbl>
              <a:tblPr/>
              <a:tblGrid>
                <a:gridCol w="1128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Date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Action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Receivers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350" b="1" strike="noStrike" spc="-1">
                          <a:solidFill>
                            <a:srgbClr val="FFFFFF"/>
                          </a:solidFill>
                          <a:latin typeface="Lato"/>
                        </a:rPr>
                        <a:t>Notes</a:t>
                      </a:r>
                      <a:endParaRPr lang="de-DE" sz="135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25.09.21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Programm Präsentation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D28 Board &amp; DC Teilnehmerinnen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Nach erstem Feedback fragen</a:t>
                      </a:r>
                      <a:endParaRPr lang="de-DE" sz="1100" b="0" strike="noStrike" spc="-1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15.10.21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Informations-Mail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Area Directorinnen </a:t>
                      </a: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  <a:sym typeface="Wingdings" panose="05000000000000000000" pitchFamily="2" charset="2"/>
                        </a:rPr>
                        <a:t> Club 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Nach Feedback fragen, spezielle Area Meetings anbieten </a:t>
                      </a:r>
                      <a:endParaRPr lang="de-DE" sz="1100" b="0" strike="noStrike" spc="-1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30.10.21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strike="noStrike" kern="1200" spc="-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Website Online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strike="noStrike" kern="1200" spc="-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Alle D28 Mitglieder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100" b="0" strike="noStrike" spc="-1">
                          <a:latin typeface="+mn-lt"/>
                        </a:rPr>
                        <a:t>Päsentation aller Mentoring Artefakte wie Templates, Checklisten und Guidelines</a:t>
                      </a: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1100" b="0" strike="noStrike" kern="1200" spc="-1">
                          <a:solidFill>
                            <a:srgbClr val="000000"/>
                          </a:solidFill>
                          <a:latin typeface="Lato"/>
                          <a:ea typeface="+mn-ea"/>
                          <a:cs typeface="+mn-cs"/>
                        </a:rPr>
                        <a:t>30.10.21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Erinnerungs-Mail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Area Directorinnen</a:t>
                      </a:r>
                      <a:endParaRPr lang="de-DE" sz="1100" b="0" strike="noStrike" spc="-1">
                        <a:latin typeface="Calibri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de-DE" sz="1100" b="0" strike="noStrike" kern="1200" spc="-1">
                        <a:solidFill>
                          <a:srgbClr val="000000"/>
                        </a:solidFill>
                        <a:latin typeface="Lato"/>
                        <a:ea typeface="+mn-ea"/>
                        <a:cs typeface="+mn-cs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Nach Feedback fragen, wenn gewünscht, spezielle Area Meetings anbieten </a:t>
                      </a:r>
                      <a:endParaRPr lang="de-DE" sz="1100" b="0" strike="noStrike" spc="-1">
                        <a:latin typeface="+mn-lt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339"/>
                  </a:ext>
                </a:extLst>
              </a:tr>
              <a:tr h="71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Thereafter Monthly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Bewerbungseingänge für Mentorinnen oder Mentees prüfen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Lato"/>
                        </a:rPr>
                        <a:t>Koordinatorinnen Team</a:t>
                      </a:r>
                      <a:endParaRPr lang="de-DE" sz="1100" b="0" strike="noStrike" spc="-1"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Mentee/Mentor Matching durchführen</a:t>
                      </a:r>
                      <a:endParaRPr lang="de-DE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Feedback über das Programm an District Board/Area Directorinnen</a:t>
                      </a:r>
                      <a:endParaRPr lang="de-DE" sz="1100" b="0" strike="noStrike" spc="-1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AT" sz="1100" b="0" strike="noStrike" spc="-1">
                          <a:solidFill>
                            <a:srgbClr val="000000"/>
                          </a:solidFill>
                          <a:latin typeface="+mn-lt"/>
                        </a:rPr>
                        <a:t>Evaluaierungs Prozess</a:t>
                      </a:r>
                      <a:endParaRPr lang="de-DE" sz="1100" b="0" strike="noStrike" spc="-1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Questions and suggestions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25C88A-C912-40EB-B14E-805AB39FD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4" y="1404306"/>
            <a:ext cx="3994561" cy="3022590"/>
          </a:xfrm>
          <a:prstGeom prst="rect">
            <a:avLst/>
          </a:prstGeom>
        </p:spPr>
      </p:pic>
      <p:sp>
        <p:nvSpPr>
          <p:cNvPr id="8" name="TextShape 2">
            <a:extLst>
              <a:ext uri="{FF2B5EF4-FFF2-40B4-BE49-F238E27FC236}">
                <a16:creationId xmlns:a16="http://schemas.microsoft.com/office/drawing/2014/main" id="{B54C8151-2022-4553-89D2-2924B7862F4C}"/>
              </a:ext>
            </a:extLst>
          </p:cNvPr>
          <p:cNvSpPr txBox="1"/>
          <p:nvPr/>
        </p:nvSpPr>
        <p:spPr>
          <a:xfrm>
            <a:off x="4724400" y="1428750"/>
            <a:ext cx="41910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</a:pPr>
            <a:r>
              <a:rPr lang="en-US" sz="2000" b="0" strike="noStrike" spc="-1">
                <a:solidFill>
                  <a:srgbClr val="000000"/>
                </a:solidFill>
                <a:latin typeface="Lato"/>
              </a:rPr>
              <a:t>Mail to </a:t>
            </a:r>
            <a:r>
              <a:rPr lang="en-GB" sz="2000" b="0" strike="noStrike" spc="-1">
                <a:solidFill>
                  <a:srgbClr val="000000"/>
                </a:solidFill>
                <a:latin typeface="Lato"/>
                <a:hlinkClick r:id="rId4"/>
              </a:rPr>
              <a:t>W4WZontaMentoring@gmx.net</a:t>
            </a:r>
            <a:r>
              <a:rPr lang="en-GB" sz="2000" b="0" strike="noStrike" spc="-1">
                <a:solidFill>
                  <a:srgbClr val="000000"/>
                </a:solidFill>
                <a:latin typeface="Lato"/>
              </a:rPr>
              <a:t> </a:t>
            </a:r>
            <a:endParaRPr lang="en-US" sz="2100" spc="-1">
              <a:solidFill>
                <a:srgbClr val="000000"/>
              </a:solidFill>
              <a:latin typeface="Lato"/>
            </a:endParaRPr>
          </a:p>
          <a:p>
            <a:pPr marL="36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</a:pPr>
            <a:endParaRPr lang="en-US" sz="2000" b="0" strike="noStrike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0924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b="0" strike="noStrike" spc="-1">
                <a:solidFill>
                  <a:srgbClr val="005F71"/>
                </a:solidFill>
                <a:latin typeface="Lato Semibold"/>
              </a:rPr>
              <a:t>D28 Mentoring – W4W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43E00CA5-0AD5-4620-8B9D-9C8A1E48A2AA}"/>
              </a:ext>
            </a:extLst>
          </p:cNvPr>
          <p:cNvSpPr txBox="1"/>
          <p:nvPr/>
        </p:nvSpPr>
        <p:spPr>
          <a:xfrm>
            <a:off x="1657440" y="1597680"/>
            <a:ext cx="5810040" cy="1583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4501"/>
              </a:lnSpc>
            </a:pPr>
            <a:r>
              <a:rPr lang="de-DE" sz="3600" spc="-1">
                <a:solidFill>
                  <a:srgbClr val="000000"/>
                </a:solidFill>
                <a:latin typeface="Lato Semibold"/>
                <a:ea typeface="Lato Semibold"/>
              </a:rPr>
              <a:t>Appendix</a:t>
            </a:r>
            <a:endParaRPr lang="en-US" sz="3600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0641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5F71"/>
                </a:solidFill>
                <a:latin typeface="Lato Semibold"/>
              </a:rPr>
              <a:t>Mentoring Artefacts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Shape 2">
            <a:extLst>
              <a:ext uri="{FF2B5EF4-FFF2-40B4-BE49-F238E27FC236}">
                <a16:creationId xmlns:a16="http://schemas.microsoft.com/office/drawing/2014/main" id="{ADD07C39-F9B4-44A9-865D-9AD60FFD6A47}"/>
              </a:ext>
            </a:extLst>
          </p:cNvPr>
          <p:cNvSpPr txBox="1"/>
          <p:nvPr/>
        </p:nvSpPr>
        <p:spPr>
          <a:xfrm>
            <a:off x="137160" y="1394460"/>
            <a:ext cx="6583320" cy="3344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Mail to </a:t>
            </a:r>
            <a:r>
              <a:rPr lang="en-GB" sz="2100" b="0" strike="noStrike" spc="-1" dirty="0">
                <a:solidFill>
                  <a:srgbClr val="000000"/>
                </a:solidFill>
                <a:latin typeface="Lato"/>
                <a:hlinkClick r:id="rId3"/>
              </a:rPr>
              <a:t>W4WZontaMentoring@gmx.net</a:t>
            </a: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 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Mentoring Session Guidelines (</a:t>
            </a:r>
            <a:r>
              <a:rPr lang="en-GB" sz="2100" b="0" strike="noStrike" spc="-1">
                <a:solidFill>
                  <a:srgbClr val="000000"/>
                </a:solidFill>
                <a:latin typeface="Lato"/>
              </a:rPr>
              <a:t>see next slide)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Mentor and Mentee application templates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endParaRPr lang="en-GB" sz="1050" b="0" strike="noStrike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 dirty="0">
                <a:solidFill>
                  <a:srgbClr val="000000"/>
                </a:solidFill>
                <a:latin typeface="Lato"/>
              </a:rPr>
              <a:t>Checklist for “Godmother’s”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endParaRPr lang="en-GB" sz="2100" spc="-1" dirty="0">
              <a:solidFill>
                <a:srgbClr val="000000"/>
              </a:solidFill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 dirty="0">
                <a:solidFill>
                  <a:srgbClr val="000000"/>
                </a:solidFill>
                <a:latin typeface="Lato"/>
              </a:rPr>
              <a:t>Welcome To Zonta </a:t>
            </a: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D6ED5FA2-447D-4BEE-99DA-57C865AB4A6B}"/>
              </a:ext>
            </a:extLst>
          </p:cNvPr>
          <p:cNvSpPr/>
          <p:nvPr/>
        </p:nvSpPr>
        <p:spPr>
          <a:xfrm>
            <a:off x="381000" y="2701930"/>
            <a:ext cx="2101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Lato"/>
              </a:rPr>
              <a:t>Mentor Template</a:t>
            </a:r>
            <a:endParaRPr lang="de-DE" sz="1800" b="0" strike="noStrike" spc="-1">
              <a:latin typeface="Calibri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F40EE636-4933-40EC-8A21-062E3E355C93}"/>
              </a:ext>
            </a:extLst>
          </p:cNvPr>
          <p:cNvSpPr/>
          <p:nvPr/>
        </p:nvSpPr>
        <p:spPr>
          <a:xfrm>
            <a:off x="3437520" y="2683410"/>
            <a:ext cx="214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Lato"/>
              </a:rPr>
              <a:t>Mentee Template</a:t>
            </a:r>
            <a:endParaRPr lang="de-DE" sz="1800" b="0" strike="noStrike" spc="-1">
              <a:latin typeface="Calibri"/>
            </a:endParaRPr>
          </a:p>
        </p:txBody>
      </p:sp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AD8E3769-0F8B-44BD-898A-13C98724C9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573"/>
              </p:ext>
            </p:extLst>
          </p:nvPr>
        </p:nvGraphicFramePr>
        <p:xfrm>
          <a:off x="2767478" y="396046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806335" progId="AcroExch.Document.DC">
                  <p:embed/>
                </p:oleObj>
              </mc:Choice>
              <mc:Fallback>
                <p:oleObj name="Acrobat Document" showAsIcon="1" r:id="rId4" imgW="914400" imgH="806335" progId="AcroExch.Document.DC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AD8E3769-0F8B-44BD-898A-13C98724C9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7478" y="396046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2AE3FF9-4CB4-4617-B7EF-5B74AC4AF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27655"/>
              </p:ext>
            </p:extLst>
          </p:nvPr>
        </p:nvGraphicFramePr>
        <p:xfrm>
          <a:off x="2310278" y="266232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2AE3FF9-4CB4-4617-B7EF-5B74AC4AF4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0278" y="266232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E082838-6D66-4B4B-8B6B-B8334743E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383765"/>
              </p:ext>
            </p:extLst>
          </p:nvPr>
        </p:nvGraphicFramePr>
        <p:xfrm>
          <a:off x="5462124" y="262931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8" imgW="914400" imgH="771480" progId="Word.Document.12">
                  <p:embed/>
                </p:oleObj>
              </mc:Choice>
              <mc:Fallback>
                <p:oleObj name="Document" showAsIcon="1" r:id="rId8" imgW="914400" imgH="771480" progId="Word.Document.12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E082838-6D66-4B4B-8B6B-B8334743E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62124" y="262931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0E78C5A-CFA8-4CBD-AB1B-D01BA8C9D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772080"/>
              </p:ext>
            </p:extLst>
          </p:nvPr>
        </p:nvGraphicFramePr>
        <p:xfrm>
          <a:off x="3897253" y="338760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0E78C5A-CFA8-4CBD-AB1B-D01BA8C9DB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7253" y="338760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7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spc="-1">
                <a:solidFill>
                  <a:srgbClr val="005F71"/>
                </a:solidFill>
                <a:latin typeface="Lato Semibold"/>
              </a:rPr>
              <a:t>Mentoring Session Guidelines</a:t>
            </a:r>
            <a:endParaRPr lang="en-US" sz="2800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A1F0B5ED-CD76-4C7C-8298-B88EC1AC1C62}"/>
              </a:ext>
            </a:extLst>
          </p:cNvPr>
          <p:cNvSpPr txBox="1"/>
          <p:nvPr/>
        </p:nvSpPr>
        <p:spPr>
          <a:xfrm>
            <a:off x="304800" y="1428750"/>
            <a:ext cx="7924800" cy="3200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pPr marL="257040" indent="-25632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spc="-1" dirty="0">
                <a:solidFill>
                  <a:srgbClr val="000000"/>
                </a:solidFill>
                <a:latin typeface="Lato"/>
              </a:rPr>
              <a:t>1st Mentee – Mentor Connect after matching</a:t>
            </a:r>
            <a:endParaRPr lang="en-US" sz="21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Clarify mutual expectations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Define targets, content and frame work of the co-operation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E.g. Discussion topics/questions shared by email prior to each session - yes/no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Define frequency and nature/location 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Recommendation is to connect  once per month 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E.g. phone, Online meeting, private house, restaurant/café for the sessions 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>
                <a:solidFill>
                  <a:srgbClr val="000000"/>
                </a:solidFill>
                <a:latin typeface="Lato"/>
              </a:rPr>
              <a:t>Duration of collaboration</a:t>
            </a:r>
            <a:endParaRPr lang="en-US" spc="-1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>
                <a:solidFill>
                  <a:srgbClr val="000000"/>
                </a:solidFill>
                <a:latin typeface="Lato"/>
              </a:rPr>
              <a:t>Recommendation is 12 months</a:t>
            </a:r>
            <a:endParaRPr lang="en-US" sz="1500" spc="-1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>
                <a:solidFill>
                  <a:srgbClr val="000000"/>
                </a:solidFill>
                <a:latin typeface="Lato"/>
              </a:rPr>
              <a:t>Time </a:t>
            </a:r>
            <a:r>
              <a:rPr lang="en-GB" spc="-1" dirty="0">
                <a:solidFill>
                  <a:srgbClr val="000000"/>
                </a:solidFill>
                <a:latin typeface="Lato"/>
              </a:rPr>
              <a:t>and duration of the connect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Recommendation is 1-2 hrs per session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257040" indent="-25632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spc="-1" dirty="0">
                <a:solidFill>
                  <a:srgbClr val="000000"/>
                </a:solidFill>
                <a:latin typeface="Lato"/>
              </a:rPr>
              <a:t>Regular Mentee – Mentor connect</a:t>
            </a:r>
            <a:endParaRPr lang="en-US" sz="21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Warming-up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How are you? New news? What happened since the last connect?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557280" lvl="1" indent="-21348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en-GB" spc="-1" dirty="0">
                <a:solidFill>
                  <a:srgbClr val="000000"/>
                </a:solidFill>
                <a:latin typeface="Lato"/>
              </a:rPr>
              <a:t>Discussion on the tasks/questions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Review of last connect - any trouble, if yes, which?  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Celebrate successes together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Today‘s questions/concerns and target definitions – What? How?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Ways to overcome current obstacles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New target settings, new milestone definitions</a:t>
            </a:r>
            <a:endParaRPr lang="en-US" sz="1500" spc="-1" dirty="0">
              <a:solidFill>
                <a:srgbClr val="000000"/>
              </a:solidFill>
              <a:latin typeface="Lato"/>
            </a:endParaRPr>
          </a:p>
          <a:p>
            <a:pPr marL="857160" lvl="2" indent="-170640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>
                <a:solidFill>
                  <a:srgbClr val="000000"/>
                </a:solidFill>
                <a:latin typeface="Lato"/>
              </a:rPr>
              <a:t>Feedback and agreements for the next connect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531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Warum Zonta D28 Mentoring</a:t>
            </a:r>
            <a:r>
              <a:rPr lang="en-GB" sz="3200" spc="-1">
                <a:solidFill>
                  <a:srgbClr val="005F71"/>
                </a:solidFill>
                <a:latin typeface="Lato Semibold"/>
              </a:rPr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b="0" strike="noStrike" spc="-1">
                <a:solidFill>
                  <a:srgbClr val="000000"/>
                </a:solidFill>
                <a:latin typeface="Lato"/>
              </a:rPr>
              <a:t>Persönliche Entwicklung der Mentee und der Mentorin 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Kontakt zu interessanten jungen Frauen – potentielle Zontians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b="0" strike="noStrike" spc="-1">
                <a:solidFill>
                  <a:srgbClr val="000000"/>
                </a:solidFill>
                <a:latin typeface="Lato"/>
              </a:rPr>
              <a:t>Einblicke in den Lebensstil und die Ambitionen von jungen Frauen</a:t>
            </a:r>
            <a:r>
              <a:rPr lang="en-US" sz="2100" b="0" strike="noStrike" spc="-1">
                <a:latin typeface="Lato"/>
              </a:rPr>
              <a:t> – </a:t>
            </a:r>
            <a:r>
              <a:rPr lang="en-US" sz="2100" spc="-1">
                <a:latin typeface="Lato"/>
              </a:rPr>
              <a:t>Auffrischung des Zonta-Clublebens</a:t>
            </a:r>
            <a:endParaRPr lang="en-US" sz="2100" b="0" strike="noStrike" spc="-1">
              <a:latin typeface="Lato"/>
            </a:endParaRP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Bekanntheitsgrad von Zonta erhöhen</a:t>
            </a:r>
          </a:p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Ein Distrikt-Programm ermöglicht </a:t>
            </a:r>
            <a:r>
              <a:rPr lang="en-US" sz="2100" spc="-1">
                <a:solidFill>
                  <a:srgbClr val="000000"/>
                </a:solidFill>
                <a:latin typeface="Lato"/>
              </a:rPr>
              <a:t>länderübergreifende Paarungen</a:t>
            </a:r>
            <a:endParaRPr lang="en-US" sz="2100" b="0" strike="noStrike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3661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pc="-1">
                <a:solidFill>
                  <a:srgbClr val="005F71"/>
                </a:solidFill>
                <a:latin typeface="Lato Semibold"/>
              </a:rPr>
              <a:t>Was ist Mentoring?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spc="-1">
                <a:solidFill>
                  <a:srgbClr val="000000"/>
                </a:solidFill>
                <a:latin typeface="Lato"/>
              </a:rPr>
              <a:t>Einander zuhören und voneinander lernen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spc="-1">
                <a:solidFill>
                  <a:srgbClr val="000000"/>
                </a:solidFill>
                <a:latin typeface="Lato"/>
              </a:rPr>
              <a:t>Unterstützung bei </a:t>
            </a:r>
            <a:r>
              <a:rPr lang="de-DE" sz="2100" u="sng" spc="-1">
                <a:solidFill>
                  <a:srgbClr val="000000"/>
                </a:solidFill>
                <a:latin typeface="Lato"/>
              </a:rPr>
              <a:t>persönlichen</a:t>
            </a:r>
            <a:r>
              <a:rPr lang="de-DE" sz="2100" spc="-1">
                <a:solidFill>
                  <a:srgbClr val="000000"/>
                </a:solidFill>
                <a:latin typeface="Lato"/>
              </a:rPr>
              <a:t> und </a:t>
            </a:r>
            <a:r>
              <a:rPr lang="de-DE" sz="2100" u="sng" spc="-1">
                <a:solidFill>
                  <a:srgbClr val="000000"/>
                </a:solidFill>
                <a:latin typeface="Lato"/>
              </a:rPr>
              <a:t>beruflichen</a:t>
            </a:r>
            <a:r>
              <a:rPr lang="de-DE" sz="2100" spc="-1">
                <a:solidFill>
                  <a:srgbClr val="000000"/>
                </a:solidFill>
                <a:latin typeface="Lato"/>
              </a:rPr>
              <a:t> Entwicklungszielen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u="sng" spc="-1">
                <a:solidFill>
                  <a:srgbClr val="000000"/>
                </a:solidFill>
                <a:latin typeface="Lato"/>
              </a:rPr>
              <a:t>Vertrauensvolle</a:t>
            </a:r>
            <a:r>
              <a:rPr lang="de-DE" sz="2100" spc="-1">
                <a:solidFill>
                  <a:srgbClr val="000000"/>
                </a:solidFill>
                <a:latin typeface="Lato"/>
              </a:rPr>
              <a:t> Kommunikation/Diskussion von persönlichen Fragen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spc="-1">
                <a:solidFill>
                  <a:srgbClr val="000000"/>
                </a:solidFill>
                <a:latin typeface="Lato"/>
              </a:rPr>
              <a:t>Bereicherung, Erweiterung und Nutzung von Netzwerken</a:t>
            </a:r>
          </a:p>
          <a:p>
            <a:pPr marL="257040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spc="-1">
                <a:solidFill>
                  <a:srgbClr val="000000"/>
                </a:solidFill>
                <a:latin typeface="Lato"/>
              </a:rPr>
              <a:t>Gemeinsam vorankommen &amp; Spaß haben!!!!</a:t>
            </a:r>
            <a:endParaRPr lang="en-US" sz="2100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3344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strike="noStrike" spc="-1">
                <a:solidFill>
                  <a:srgbClr val="005F71"/>
                </a:solidFill>
                <a:latin typeface="Lato Semibold"/>
              </a:rPr>
              <a:t>D28 Mentoring Ansätze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6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r>
              <a:rPr lang="en-US" sz="2100" spc="-1">
                <a:solidFill>
                  <a:srgbClr val="000000"/>
                </a:solidFill>
                <a:latin typeface="Lato"/>
              </a:rPr>
              <a:t>Aufsetzen eines</a:t>
            </a: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 “Godmother Concept” (“Patinnen-Konzept”) in den ZONTA Clubs</a:t>
            </a:r>
            <a:br>
              <a:rPr lang="en-US" sz="2100" b="0" strike="noStrike" spc="-1">
                <a:solidFill>
                  <a:srgbClr val="000000"/>
                </a:solidFill>
                <a:latin typeface="Lato"/>
              </a:rPr>
            </a:br>
            <a:endParaRPr lang="en-US" sz="2100" spc="-1">
              <a:solidFill>
                <a:srgbClr val="000000"/>
              </a:solidFill>
              <a:latin typeface="Lato"/>
            </a:endParaRPr>
          </a:p>
          <a:p>
            <a:pPr marL="457200" indent="-456840"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Aufsetzen eines ZONTA Mentoring Programms </a:t>
            </a:r>
            <a:br>
              <a:rPr lang="en-US" sz="2400"/>
            </a:br>
            <a:r>
              <a:rPr lang="en-US" sz="2100" b="0" strike="noStrike" spc="-1">
                <a:solidFill>
                  <a:srgbClr val="000000"/>
                </a:solidFill>
                <a:latin typeface="Lato"/>
              </a:rPr>
              <a:t>“Women for Women W4W”</a:t>
            </a:r>
          </a:p>
          <a:p>
            <a:pPr marL="457200" indent="-45684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Lato Semibold"/>
              <a:buAutoNum type="arabicPeriod"/>
            </a:pPr>
            <a:endParaRPr lang="en-US" sz="2100" b="0" strike="noStrike" spc="-1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1614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5F71"/>
                </a:solidFill>
                <a:latin typeface="Lato Semibold"/>
              </a:rPr>
              <a:t>1. </a:t>
            </a:r>
            <a:r>
              <a:rPr lang="en-US" spc="-1">
                <a:latin typeface="Lato Semibold"/>
              </a:rPr>
              <a:t>Das</a:t>
            </a:r>
            <a:r>
              <a:rPr lang="en-US" sz="3200" b="0" strike="noStrike" spc="-1">
                <a:solidFill>
                  <a:srgbClr val="005F71"/>
                </a:solidFill>
                <a:latin typeface="Lato Semibold"/>
              </a:rPr>
              <a:t> “Godmother Concept”</a:t>
            </a:r>
            <a:endParaRPr lang="en-US" sz="32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2100" b="0" strike="noStrike" spc="-1">
                <a:solidFill>
                  <a:srgbClr val="000000"/>
                </a:solidFill>
                <a:latin typeface="Lato"/>
              </a:rPr>
              <a:t>P</a:t>
            </a:r>
            <a:r>
              <a:rPr lang="de-DE" sz="2100" b="0" strike="noStrike" spc="-1">
                <a:solidFill>
                  <a:srgbClr val="000000"/>
                </a:solidFill>
                <a:latin typeface="Lato"/>
              </a:rPr>
              <a:t>aarungen innerhalb von Clubs definieren</a:t>
            </a:r>
          </a:p>
          <a:p>
            <a:pPr marL="557280" lvl="1" indent="-21384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e-DE" spc="-1">
                <a:solidFill>
                  <a:srgbClr val="000000"/>
                </a:solidFill>
                <a:latin typeface="Lato"/>
              </a:rPr>
              <a:t>Für Neueinsteiger, für langjährige Zontian</a:t>
            </a:r>
            <a:endParaRPr lang="en-US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e-DE" sz="1800" b="0" strike="noStrike" spc="-1">
                <a:solidFill>
                  <a:srgbClr val="000000"/>
                </a:solidFill>
                <a:latin typeface="Lato"/>
              </a:rPr>
              <a:t>Fördern Sie die interne </a:t>
            </a:r>
            <a:r>
              <a:rPr lang="de-DE" sz="1800" b="0" u="sng" strike="noStrike" spc="-1">
                <a:solidFill>
                  <a:srgbClr val="000000"/>
                </a:solidFill>
                <a:latin typeface="Lato"/>
              </a:rPr>
              <a:t>und</a:t>
            </a:r>
            <a:r>
              <a:rPr lang="de-DE" sz="1800" b="0" strike="noStrike" spc="-1">
                <a:solidFill>
                  <a:srgbClr val="000000"/>
                </a:solidFill>
                <a:latin typeface="Lato"/>
              </a:rPr>
              <a:t> persönliche Entwicklung von ZONTA</a:t>
            </a: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e-DE" sz="1800" b="0" strike="noStrike" spc="-1">
                <a:solidFill>
                  <a:srgbClr val="000000"/>
                </a:solidFill>
                <a:latin typeface="Lato"/>
              </a:rPr>
              <a:t>Nutzen Sie das verfügbare Material zum Zonta Leadership auf der </a:t>
            </a:r>
            <a:r>
              <a:rPr lang="en-GB" sz="1800" b="0" strike="noStrike" spc="-1">
                <a:solidFill>
                  <a:srgbClr val="000000"/>
                </a:solidFill>
                <a:latin typeface="Lato"/>
              </a:rPr>
              <a:t>the </a:t>
            </a:r>
            <a:r>
              <a:rPr lang="en-GB" sz="1800" b="0" u="sng" strike="noStrike" spc="-1">
                <a:solidFill>
                  <a:srgbClr val="0000FF"/>
                </a:solidFill>
                <a:uFillTx/>
                <a:latin typeface="Lato"/>
                <a:hlinkClick r:id="rId3"/>
              </a:rPr>
              <a:t>ZONTA web-site</a:t>
            </a:r>
            <a:endParaRPr lang="de-DE" sz="1800" b="0" strike="noStrike" spc="-1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e-DE" sz="1800" b="0" strike="noStrike" spc="-1">
                <a:solidFill>
                  <a:srgbClr val="000000"/>
                </a:solidFill>
                <a:latin typeface="Lato"/>
              </a:rPr>
              <a:t>Verwenden Sie die Checkliste für Zonta Patinnen</a:t>
            </a:r>
          </a:p>
          <a:p>
            <a:pPr marL="557280" lvl="1" indent="-2138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e-DE" sz="1800" b="0" strike="noStrike" spc="-1">
                <a:solidFill>
                  <a:srgbClr val="000000"/>
                </a:solidFill>
                <a:latin typeface="Lato"/>
              </a:rPr>
              <a:t>Bei Fragen wenden Sie sich an die D28-Mentoring-Koordinatorinnen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36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</a:pPr>
            <a:endParaRPr lang="en-US" sz="2100" b="0" strike="noStrike" spc="-1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2602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spc="-1">
                <a:latin typeface="Lato Semibold"/>
              </a:rPr>
              <a:t>„</a:t>
            </a:r>
            <a:r>
              <a:rPr lang="en-US" sz="2800" spc="-1">
                <a:latin typeface="Lato Semibold"/>
              </a:rPr>
              <a:t>Ich möchte ZONTA Patin werden”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BCA1-43F5-4AF7-AEB5-83F1B6AC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" y="1479795"/>
            <a:ext cx="1562793" cy="1042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F50F1-6F1D-46B6-ACE0-05AB4AA40DAC}"/>
              </a:ext>
            </a:extLst>
          </p:cNvPr>
          <p:cNvSpPr txBox="1"/>
          <p:nvPr/>
        </p:nvSpPr>
        <p:spPr>
          <a:xfrm>
            <a:off x="2338286" y="1385103"/>
            <a:ext cx="604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Sprich mit Deiner </a:t>
            </a:r>
            <a:r>
              <a:rPr lang="en-US" sz="1200" b="1"/>
              <a:t>Club-President</a:t>
            </a:r>
            <a:r>
              <a:rPr lang="en-US" sz="1200"/>
              <a:t> um eine 1:1 </a:t>
            </a:r>
            <a:r>
              <a:rPr lang="de-DE" sz="1200"/>
              <a:t>Verbindung zu einem Mitglied herzustellen, oder sprich andere (neue) Zontians pro-aktiv an.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6D2B-9847-4491-86F8-BF82DA0CBD8D}"/>
              </a:ext>
            </a:extLst>
          </p:cNvPr>
          <p:cNvSpPr txBox="1"/>
          <p:nvPr/>
        </p:nvSpPr>
        <p:spPr>
          <a:xfrm>
            <a:off x="349379" y="3510105"/>
            <a:ext cx="2494807" cy="954107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400" b="1" dirty="0"/>
              <a:t>Denk‘ daran, wie viel Erfahrung &amp; wertvolles LEBENS &amp; ZONTA-Wissen du geben und lernen kannst!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21861-D874-45EA-86D1-CE0FC2310020}"/>
              </a:ext>
            </a:extLst>
          </p:cNvPr>
          <p:cNvSpPr txBox="1"/>
          <p:nvPr/>
        </p:nvSpPr>
        <p:spPr>
          <a:xfrm>
            <a:off x="2597830" y="1920289"/>
            <a:ext cx="441256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Prüfe das verfügbare Material des Zonta Leadership </a:t>
            </a:r>
            <a:r>
              <a:rPr lang="en-GB" sz="1200" spc="-1" dirty="0">
                <a:solidFill>
                  <a:srgbClr val="000000"/>
                </a:solidFill>
              </a:rPr>
              <a:t>Development </a:t>
            </a:r>
            <a:r>
              <a:rPr lang="en-GB" sz="1200" spc="-1">
                <a:solidFill>
                  <a:srgbClr val="000000"/>
                </a:solidFill>
              </a:rPr>
              <a:t>material auf der </a:t>
            </a:r>
            <a:r>
              <a:rPr lang="en-GB" sz="1200" u="sng" spc="-1" dirty="0">
                <a:solidFill>
                  <a:srgbClr val="0000FF"/>
                </a:solidFill>
                <a:hlinkClick r:id="rId4"/>
              </a:rPr>
              <a:t>ZONTA web-site</a:t>
            </a:r>
            <a:endParaRPr lang="en-GB" sz="1200" u="sng" spc="-1" dirty="0">
              <a:solidFill>
                <a:srgbClr val="0000FF"/>
              </a:solidFill>
            </a:endParaRPr>
          </a:p>
          <a:p>
            <a:pPr marL="514890" lvl="1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Prüfe die vorliegende Checkliste für Zonta Patinnen</a:t>
            </a:r>
            <a:endParaRPr lang="en-GB" sz="1200" spc="-1" dirty="0">
              <a:solidFill>
                <a:srgbClr val="000000"/>
              </a:solidFill>
            </a:endParaRPr>
          </a:p>
          <a:p>
            <a:pPr marL="514890" lvl="1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Bei Fragen kontaktiere die D28 Mentoring Koordinatorinnen über </a:t>
            </a:r>
            <a:r>
              <a:rPr lang="en-GB" sz="1200" spc="-1">
                <a:solidFill>
                  <a:srgbClr val="000000"/>
                </a:solidFill>
                <a:hlinkClick r:id="rId5"/>
              </a:rPr>
              <a:t>W4WZontaMentoring</a:t>
            </a:r>
            <a:r>
              <a:rPr lang="en-GB" sz="1200" spc="-1" dirty="0">
                <a:solidFill>
                  <a:srgbClr val="000000"/>
                </a:solidFill>
                <a:hlinkClick r:id="rId5"/>
              </a:rPr>
              <a:t>@gmx.net</a:t>
            </a:r>
            <a:r>
              <a:rPr lang="en-GB" sz="1200" spc="-1" dirty="0">
                <a:solidFill>
                  <a:srgbClr val="000000"/>
                </a:solidFill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F522B-1836-4BB2-BABC-B2EE9A4FF1D5}"/>
              </a:ext>
            </a:extLst>
          </p:cNvPr>
          <p:cNvSpPr/>
          <p:nvPr/>
        </p:nvSpPr>
        <p:spPr>
          <a:xfrm>
            <a:off x="2384127" y="22310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68A4B-02E9-4847-AE42-19C28B15856D}"/>
              </a:ext>
            </a:extLst>
          </p:cNvPr>
          <p:cNvSpPr/>
          <p:nvPr/>
        </p:nvSpPr>
        <p:spPr>
          <a:xfrm>
            <a:off x="2384127" y="25227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22ECD-145C-4679-8353-FF387F2ABC32}"/>
              </a:ext>
            </a:extLst>
          </p:cNvPr>
          <p:cNvSpPr/>
          <p:nvPr/>
        </p:nvSpPr>
        <p:spPr>
          <a:xfrm>
            <a:off x="3521206" y="3244830"/>
            <a:ext cx="4844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S</a:t>
            </a:r>
            <a:r>
              <a:rPr lang="de-DE" sz="1200" spc="-1">
                <a:solidFill>
                  <a:srgbClr val="000000"/>
                </a:solidFill>
              </a:rPr>
              <a:t>tell eine Verbindung zu Deinem Kontakt her, trefft Euch und legt Euren Weg fest,</a:t>
            </a:r>
            <a:r>
              <a:rPr lang="en-GB" sz="1200" spc="-1">
                <a:solidFill>
                  <a:srgbClr val="000000"/>
                </a:solidFill>
              </a:rPr>
              <a:t> </a:t>
            </a:r>
            <a:r>
              <a:rPr lang="en-GB" sz="1200" b="1" spc="-1">
                <a:solidFill>
                  <a:srgbClr val="000000"/>
                </a:solidFill>
              </a:rPr>
              <a:t>beginnt das Gespräch </a:t>
            </a:r>
            <a:r>
              <a:rPr lang="en-GB" sz="1200" spc="-1">
                <a:solidFill>
                  <a:srgbClr val="000000"/>
                </a:solidFill>
              </a:rPr>
              <a:t>und seht,  </a:t>
            </a:r>
            <a:r>
              <a:rPr lang="de-DE" sz="1200" spc="-1">
                <a:solidFill>
                  <a:srgbClr val="000000"/>
                </a:solidFill>
              </a:rPr>
              <a:t>wohin die Verbindung Euch führt - zum Vorteil für Euch beide!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14792B-B894-4D1A-A203-87A35CD9A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351" y="3945158"/>
            <a:ext cx="1741250" cy="980893"/>
          </a:xfrm>
          <a:prstGeom prst="rect">
            <a:avLst/>
          </a:prstGeom>
        </p:spPr>
      </p:pic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991B66A4-0900-49DA-B15C-7C3570CC66D5}"/>
              </a:ext>
            </a:extLst>
          </p:cNvPr>
          <p:cNvSpPr/>
          <p:nvPr/>
        </p:nvSpPr>
        <p:spPr>
          <a:xfrm>
            <a:off x="1932210" y="1465875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479EBF71-DD37-4D96-A1C1-58B4C21360E7}"/>
              </a:ext>
            </a:extLst>
          </p:cNvPr>
          <p:cNvSpPr/>
          <p:nvPr/>
        </p:nvSpPr>
        <p:spPr>
          <a:xfrm>
            <a:off x="2507765" y="2209687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98781D74-AEC9-4BD0-8486-39A90F3BBF45}"/>
              </a:ext>
            </a:extLst>
          </p:cNvPr>
          <p:cNvSpPr/>
          <p:nvPr/>
        </p:nvSpPr>
        <p:spPr>
          <a:xfrm>
            <a:off x="3521206" y="3391980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5C9C968-77CE-46FF-9A7D-B647BFCCC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58566"/>
              </p:ext>
            </p:extLst>
          </p:nvPr>
        </p:nvGraphicFramePr>
        <p:xfrm>
          <a:off x="7344157" y="189867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5C9C968-77CE-46FF-9A7D-B647BFCCC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4157" y="189867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1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5F71"/>
                </a:solidFill>
                <a:latin typeface="Lato Semibold"/>
              </a:rPr>
              <a:t>2. Das ZONTA Mentoring Programm</a:t>
            </a:r>
            <a:endParaRPr lang="en-US" sz="2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2880" y="1377960"/>
            <a:ext cx="8656320" cy="30225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21CBB5-3E28-4536-9C7A-729C011FDF74}"/>
              </a:ext>
            </a:extLst>
          </p:cNvPr>
          <p:cNvSpPr/>
          <p:nvPr/>
        </p:nvSpPr>
        <p:spPr>
          <a:xfrm>
            <a:off x="914400" y="3409950"/>
            <a:ext cx="5562600" cy="1005840"/>
          </a:xfrm>
          <a:prstGeom prst="rect">
            <a:avLst/>
          </a:prstGeom>
          <a:solidFill>
            <a:srgbClr val="F5B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D7C45B82-89BA-4732-B5D0-0684B32161DA}"/>
              </a:ext>
            </a:extLst>
          </p:cNvPr>
          <p:cNvSpPr txBox="1"/>
          <p:nvPr/>
        </p:nvSpPr>
        <p:spPr>
          <a:xfrm>
            <a:off x="304800" y="1428750"/>
            <a:ext cx="7924800" cy="3022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257040" indent="-25668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de-DE" sz="2100" b="0" strike="noStrike" spc="-1" dirty="0">
                <a:solidFill>
                  <a:srgbClr val="000000"/>
                </a:solidFill>
                <a:latin typeface="Lato"/>
              </a:rPr>
              <a:t>Mentoring-Koordinierungsteam mit einer einzigen Anlaufstelle für jede Area in D28</a:t>
            </a:r>
          </a:p>
          <a:p>
            <a:pPr marL="714240" lvl="1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spc="-1" dirty="0" err="1">
                <a:solidFill>
                  <a:srgbClr val="000000"/>
                </a:solidFill>
                <a:latin typeface="Lato"/>
              </a:rPr>
              <a:t>Koordination</a:t>
            </a:r>
            <a:r>
              <a:rPr lang="en-GB" sz="1500" spc="-1" dirty="0">
                <a:solidFill>
                  <a:srgbClr val="000000"/>
                </a:solidFill>
                <a:latin typeface="Lato"/>
              </a:rPr>
              <a:t> des Mentoring </a:t>
            </a:r>
            <a:r>
              <a:rPr lang="en-GB" sz="1500" spc="-1" dirty="0" err="1">
                <a:solidFill>
                  <a:srgbClr val="000000"/>
                </a:solidFill>
                <a:latin typeface="Lato"/>
              </a:rPr>
              <a:t>Programms</a:t>
            </a:r>
            <a:endParaRPr lang="en-GB" sz="1500" spc="-1" dirty="0">
              <a:solidFill>
                <a:srgbClr val="000000"/>
              </a:solidFill>
              <a:latin typeface="Lato"/>
            </a:endParaRPr>
          </a:p>
          <a:p>
            <a:pPr marL="714240" lvl="1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spc="-1" dirty="0" err="1">
                <a:solidFill>
                  <a:srgbClr val="000000"/>
                </a:solidFill>
                <a:latin typeface="Lato"/>
              </a:rPr>
              <a:t>Rekrutierung</a:t>
            </a:r>
            <a:r>
              <a:rPr lang="en-US" sz="1500" spc="-1" dirty="0">
                <a:solidFill>
                  <a:srgbClr val="000000"/>
                </a:solidFill>
                <a:latin typeface="Lato"/>
              </a:rPr>
              <a:t> von </a:t>
            </a:r>
            <a:r>
              <a:rPr lang="en-US" sz="1500" spc="-1" dirty="0" err="1">
                <a:solidFill>
                  <a:srgbClr val="000000"/>
                </a:solidFill>
                <a:latin typeface="Lato"/>
              </a:rPr>
              <a:t>neuen</a:t>
            </a:r>
            <a:r>
              <a:rPr lang="en-US" sz="1500" spc="-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500" spc="-1" dirty="0" err="1">
                <a:solidFill>
                  <a:srgbClr val="000000"/>
                </a:solidFill>
                <a:latin typeface="Lato"/>
              </a:rPr>
              <a:t>Mentorinnen</a:t>
            </a:r>
            <a:r>
              <a:rPr lang="en-US" sz="1500" spc="-1" dirty="0">
                <a:solidFill>
                  <a:srgbClr val="000000"/>
                </a:solidFill>
                <a:latin typeface="Lato"/>
              </a:rPr>
              <a:t> &amp; Mentees</a:t>
            </a:r>
          </a:p>
          <a:p>
            <a:pPr marL="714240" lvl="1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spc="-1" dirty="0">
                <a:solidFill>
                  <a:srgbClr val="000000"/>
                </a:solidFill>
                <a:latin typeface="Lato"/>
              </a:rPr>
              <a:t>Matching der </a:t>
            </a:r>
            <a:r>
              <a:rPr lang="en-US" sz="1500" spc="-1" dirty="0" err="1">
                <a:solidFill>
                  <a:srgbClr val="000000"/>
                </a:solidFill>
                <a:latin typeface="Lato"/>
              </a:rPr>
              <a:t>Paarungen</a:t>
            </a:r>
            <a:r>
              <a:rPr lang="en-US" sz="1500" spc="-1" dirty="0">
                <a:solidFill>
                  <a:srgbClr val="000000"/>
                </a:solidFill>
                <a:latin typeface="Lato"/>
              </a:rPr>
              <a:t> (</a:t>
            </a:r>
            <a:r>
              <a:rPr lang="en-US" sz="1500" spc="-1" dirty="0" err="1">
                <a:solidFill>
                  <a:srgbClr val="000000"/>
                </a:solidFill>
                <a:latin typeface="Lato"/>
              </a:rPr>
              <a:t>auch</a:t>
            </a:r>
            <a:r>
              <a:rPr lang="en-US" sz="1500" spc="-1" dirty="0">
                <a:solidFill>
                  <a:srgbClr val="000000"/>
                </a:solidFill>
                <a:latin typeface="Lato"/>
              </a:rPr>
              <a:t> Area-</a:t>
            </a:r>
            <a:r>
              <a:rPr lang="en-US" sz="1500" spc="-1" dirty="0" err="1">
                <a:solidFill>
                  <a:srgbClr val="000000"/>
                </a:solidFill>
                <a:latin typeface="Lato"/>
              </a:rPr>
              <a:t>übergreifend</a:t>
            </a:r>
            <a:r>
              <a:rPr lang="en-US" sz="1500" spc="-1" dirty="0">
                <a:solidFill>
                  <a:srgbClr val="000000"/>
                </a:solidFill>
                <a:latin typeface="Lato"/>
              </a:rPr>
              <a:t>)</a:t>
            </a:r>
          </a:p>
          <a:p>
            <a:pPr marL="714240" lvl="1" indent="-256680"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latin typeface="Lato"/>
              </a:rPr>
              <a:t>Kommunikation</a:t>
            </a:r>
            <a:r>
              <a:rPr lang="en-US" sz="1500" b="0" strike="noStrike" spc="-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latin typeface="Lato"/>
              </a:rPr>
              <a:t>mit</a:t>
            </a:r>
            <a:r>
              <a:rPr lang="en-US" sz="1500" b="0" strike="noStrike" spc="-1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Lato"/>
              </a:rPr>
              <a:t>Mentorinnen</a:t>
            </a:r>
            <a:r>
              <a:rPr lang="en-US" sz="1600" b="0" strike="noStrike" spc="-1" dirty="0">
                <a:solidFill>
                  <a:srgbClr val="000000"/>
                </a:solidFill>
                <a:latin typeface="Lato"/>
              </a:rPr>
              <a:t> &amp; Mentees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Aufsetzen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 der Website 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  <a:hlinkClick r:id="rId4"/>
              </a:rPr>
              <a:t>ZontaDistrict28/Mentoring</a:t>
            </a:r>
            <a:endParaRPr lang="en-GB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Aufsetzen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 and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Verwalten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eines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Evaluierungs</a:t>
            </a: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 &amp; Feedback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Lato"/>
              </a:rPr>
              <a:t>Prozesses</a:t>
            </a:r>
            <a:endParaRPr lang="en-GB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557280" lvl="1" indent="-21384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–"/>
            </a:pPr>
            <a:r>
              <a:rPr lang="en-GB" sz="1800" b="0" strike="noStrike" spc="-1" dirty="0">
                <a:solidFill>
                  <a:srgbClr val="000000"/>
                </a:solidFill>
                <a:latin typeface="Lato"/>
              </a:rPr>
              <a:t>Team members</a:t>
            </a:r>
            <a:endParaRPr lang="en-US" sz="18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D28 / Area 02 – </a:t>
            </a:r>
            <a:r>
              <a:rPr lang="en-GB" sz="1500" b="1" strike="noStrike" spc="-1" dirty="0">
                <a:solidFill>
                  <a:srgbClr val="000000"/>
                </a:solidFill>
                <a:latin typeface="Lato"/>
              </a:rPr>
              <a:t>Meike Rieken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, ZC Darmstadt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D28 / Area 03 – </a:t>
            </a:r>
            <a:r>
              <a:rPr lang="en-GB" sz="1500" b="1" strike="noStrike" spc="-1" dirty="0">
                <a:solidFill>
                  <a:srgbClr val="000000"/>
                </a:solidFill>
                <a:latin typeface="Lato"/>
              </a:rPr>
              <a:t>Elena Federici </a:t>
            </a:r>
            <a:r>
              <a:rPr lang="en-GB" sz="1500" b="1" strike="noStrike" spc="-1" dirty="0" err="1">
                <a:solidFill>
                  <a:srgbClr val="000000"/>
                </a:solidFill>
                <a:latin typeface="Lato"/>
              </a:rPr>
              <a:t>Ballini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, ZC Milano Sant’ </a:t>
            </a:r>
            <a:r>
              <a:rPr lang="en-GB" sz="1500" b="0" strike="noStrike" spc="-1" dirty="0" err="1">
                <a:solidFill>
                  <a:srgbClr val="000000"/>
                </a:solidFill>
                <a:latin typeface="Lato"/>
              </a:rPr>
              <a:t>Ambrogio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  <a:p>
            <a:pPr marL="857160" lvl="2" indent="-171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D28 / Area 04 – </a:t>
            </a:r>
            <a:r>
              <a:rPr lang="en-GB" sz="1500" b="1" strike="noStrike" spc="-1" dirty="0">
                <a:solidFill>
                  <a:srgbClr val="000000"/>
                </a:solidFill>
                <a:latin typeface="Lato"/>
              </a:rPr>
              <a:t>Ursula M. Kostal</a:t>
            </a:r>
            <a:r>
              <a:rPr lang="en-GB" sz="1500" b="0" strike="noStrike" spc="-1" dirty="0">
                <a:solidFill>
                  <a:srgbClr val="000000"/>
                </a:solidFill>
                <a:latin typeface="Lato"/>
              </a:rPr>
              <a:t>, ZC Vaduz</a:t>
            </a:r>
            <a:endParaRPr lang="en-US" sz="1500" b="0" strike="noStrike" spc="-1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4897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spc="-1" dirty="0">
                <a:latin typeface="Lato Semibold"/>
              </a:rPr>
              <a:t>„Ich </a:t>
            </a:r>
            <a:r>
              <a:rPr lang="en-US" sz="2800" spc="-1" dirty="0" err="1">
                <a:latin typeface="Lato Semibold"/>
              </a:rPr>
              <a:t>möchte</a:t>
            </a:r>
            <a:r>
              <a:rPr lang="en-US" sz="2800" spc="-1" dirty="0">
                <a:latin typeface="Lato Semibold"/>
              </a:rPr>
              <a:t> </a:t>
            </a:r>
            <a:r>
              <a:rPr lang="en-US" sz="2800" spc="-1" dirty="0" err="1">
                <a:latin typeface="Lato Semibold"/>
              </a:rPr>
              <a:t>Mentorin</a:t>
            </a:r>
            <a:r>
              <a:rPr lang="en-US" sz="2800" spc="-1" dirty="0">
                <a:latin typeface="Lato Semibold"/>
              </a:rPr>
              <a:t> </a:t>
            </a:r>
            <a:r>
              <a:rPr lang="en-US" sz="2800" spc="-1" dirty="0" err="1">
                <a:latin typeface="Lato Semibold"/>
              </a:rPr>
              <a:t>werden</a:t>
            </a:r>
            <a:r>
              <a:rPr lang="en-US" sz="2800" spc="-1" dirty="0">
                <a:latin typeface="Lato Semibold"/>
              </a:rPr>
              <a:t>“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BCA1-43F5-4AF7-AEB5-83F1B6AC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7" y="1544987"/>
            <a:ext cx="1711916" cy="1042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F50F1-6F1D-46B6-ACE0-05AB4AA40DAC}"/>
              </a:ext>
            </a:extLst>
          </p:cNvPr>
          <p:cNvSpPr txBox="1"/>
          <p:nvPr/>
        </p:nvSpPr>
        <p:spPr>
          <a:xfrm>
            <a:off x="2408910" y="1393107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/>
              <a:t>Füll das Mentorin-Template aus</a:t>
            </a:r>
            <a:endParaRPr lang="de-A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Schick das Template an die D28 Mentoring Koordinatorinnen über </a:t>
            </a:r>
            <a:r>
              <a:rPr lang="en-GB" sz="1200" spc="-1" dirty="0">
                <a:solidFill>
                  <a:srgbClr val="000000"/>
                </a:solidFill>
                <a:hlinkClick r:id="rId4"/>
              </a:rPr>
              <a:t>W4WZontaMentoring@gmx.net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21861-D874-45EA-86D1-CE0FC2310020}"/>
              </a:ext>
            </a:extLst>
          </p:cNvPr>
          <p:cNvSpPr txBox="1"/>
          <p:nvPr/>
        </p:nvSpPr>
        <p:spPr>
          <a:xfrm>
            <a:off x="2622421" y="2218955"/>
            <a:ext cx="52035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Während Du auf eine passende Mentee wartest, kannst Du</a:t>
            </a:r>
            <a:endParaRPr lang="en-GB" sz="1200" spc="-1" dirty="0">
              <a:solidFill>
                <a:srgbClr val="000000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Prüfe das verfügbare Material des Zonta Leadership Development material auf der </a:t>
            </a:r>
            <a:r>
              <a:rPr lang="en-GB" sz="1200" u="sng" spc="-1">
                <a:solidFill>
                  <a:srgbClr val="0000FF"/>
                </a:solidFill>
                <a:hlinkClick r:id="rId5"/>
              </a:rPr>
              <a:t>ZONTA web-site</a:t>
            </a:r>
            <a:endParaRPr lang="en-GB" sz="1200" u="sng" spc="-1">
              <a:solidFill>
                <a:srgbClr val="0000FF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Lese die </a:t>
            </a:r>
            <a:r>
              <a:rPr lang="en-GB" sz="1200" spc="-1" dirty="0">
                <a:solidFill>
                  <a:srgbClr val="000000"/>
                </a:solidFill>
              </a:rPr>
              <a:t>Mentoring Session </a:t>
            </a:r>
            <a:r>
              <a:rPr lang="en-GB" sz="1200" spc="-1">
                <a:solidFill>
                  <a:srgbClr val="000000"/>
                </a:solidFill>
              </a:rPr>
              <a:t>Guidelines (im </a:t>
            </a:r>
            <a:r>
              <a:rPr lang="en-GB" sz="1200" spc="-1" dirty="0">
                <a:solidFill>
                  <a:srgbClr val="000000"/>
                </a:solidFill>
              </a:rPr>
              <a:t>Appendix)</a:t>
            </a:r>
            <a:endParaRPr lang="en-US" sz="1200" spc="-1" dirty="0">
              <a:solidFill>
                <a:srgbClr val="000000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Bei Fragen kontaktiere die D28 Mentoring Koordinatorinnen über </a:t>
            </a:r>
            <a:r>
              <a:rPr lang="en-GB" sz="1200" spc="-1">
                <a:solidFill>
                  <a:srgbClr val="000000"/>
                </a:solidFill>
                <a:hlinkClick r:id="rId4"/>
              </a:rPr>
              <a:t>W4WZontaMentoring@gmx.net</a:t>
            </a:r>
            <a:r>
              <a:rPr lang="en-GB" sz="1200" spc="-1">
                <a:solidFill>
                  <a:srgbClr val="000000"/>
                </a:solidFill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F522B-1836-4BB2-BABC-B2EE9A4FF1D5}"/>
              </a:ext>
            </a:extLst>
          </p:cNvPr>
          <p:cNvSpPr/>
          <p:nvPr/>
        </p:nvSpPr>
        <p:spPr>
          <a:xfrm>
            <a:off x="2384127" y="22310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68A4B-02E9-4847-AE42-19C28B15856D}"/>
              </a:ext>
            </a:extLst>
          </p:cNvPr>
          <p:cNvSpPr/>
          <p:nvPr/>
        </p:nvSpPr>
        <p:spPr>
          <a:xfrm>
            <a:off x="2384127" y="25227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22ECD-145C-4679-8353-FF387F2ABC32}"/>
              </a:ext>
            </a:extLst>
          </p:cNvPr>
          <p:cNvSpPr/>
          <p:nvPr/>
        </p:nvSpPr>
        <p:spPr>
          <a:xfrm>
            <a:off x="3308359" y="3596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Kontaktiere Deine Mentee, </a:t>
            </a:r>
            <a:r>
              <a:rPr lang="de-DE" sz="1200" spc="-1">
                <a:solidFill>
                  <a:srgbClr val="000000"/>
                </a:solidFill>
              </a:rPr>
              <a:t>trefft Euch und legt Euren Weg fest,</a:t>
            </a:r>
            <a:r>
              <a:rPr lang="en-GB" sz="1200" spc="-1">
                <a:solidFill>
                  <a:srgbClr val="000000"/>
                </a:solidFill>
              </a:rPr>
              <a:t> </a:t>
            </a:r>
            <a:r>
              <a:rPr lang="en-GB" sz="1200" b="1" spc="-1">
                <a:solidFill>
                  <a:srgbClr val="000000"/>
                </a:solidFill>
              </a:rPr>
              <a:t>beginnt das Gespräch </a:t>
            </a:r>
            <a:r>
              <a:rPr lang="en-GB" sz="1200" spc="-1">
                <a:solidFill>
                  <a:srgbClr val="000000"/>
                </a:solidFill>
              </a:rPr>
              <a:t>und seht,  </a:t>
            </a:r>
            <a:r>
              <a:rPr lang="de-DE" sz="1200" spc="-1">
                <a:solidFill>
                  <a:srgbClr val="000000"/>
                </a:solidFill>
              </a:rPr>
              <a:t>wohin die Verbindung Euch führt - zum Vorteil für Euch beide!</a:t>
            </a:r>
            <a:r>
              <a:rPr lang="en-GB" sz="1200" spc="-1">
                <a:solidFill>
                  <a:srgbClr val="000000"/>
                </a:solidFill>
              </a:rPr>
              <a:t>!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14792B-B894-4D1A-A203-87A35CD9A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489" y="3915301"/>
            <a:ext cx="1420631" cy="800280"/>
          </a:xfrm>
          <a:prstGeom prst="rect">
            <a:avLst/>
          </a:prstGeom>
        </p:spPr>
      </p:pic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AD77E2A1-E8A1-4A70-AEA2-D34F9CA8AB5A}"/>
              </a:ext>
            </a:extLst>
          </p:cNvPr>
          <p:cNvSpPr/>
          <p:nvPr/>
        </p:nvSpPr>
        <p:spPr>
          <a:xfrm>
            <a:off x="2007868" y="1584751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2BA5BB07-C0E0-49B3-8306-9D05E2E27B37}"/>
              </a:ext>
            </a:extLst>
          </p:cNvPr>
          <p:cNvSpPr/>
          <p:nvPr/>
        </p:nvSpPr>
        <p:spPr>
          <a:xfrm>
            <a:off x="2622421" y="2359089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C2F5C0F7-0EB8-4C05-94FA-E859DDB5747F}"/>
              </a:ext>
            </a:extLst>
          </p:cNvPr>
          <p:cNvSpPr/>
          <p:nvPr/>
        </p:nvSpPr>
        <p:spPr>
          <a:xfrm>
            <a:off x="3086100" y="3239320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04B35C-0790-4390-B72B-F740BBF5A087}"/>
              </a:ext>
            </a:extLst>
          </p:cNvPr>
          <p:cNvSpPr txBox="1"/>
          <p:nvPr/>
        </p:nvSpPr>
        <p:spPr>
          <a:xfrm>
            <a:off x="349379" y="3510105"/>
            <a:ext cx="2494807" cy="954107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400" b="1" dirty="0"/>
              <a:t>Denk‘ daran, wie viel Erfahrung &amp; wertvolles LEBENS &amp; ZONTA-Wissen du geben und lernen kannst!</a:t>
            </a:r>
            <a:endParaRPr lang="en-US" sz="1400" b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B51BD0-2DBB-456C-A4B0-81987F208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13599"/>
              </p:ext>
            </p:extLst>
          </p:nvPr>
        </p:nvGraphicFramePr>
        <p:xfrm>
          <a:off x="7449674" y="204049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5B51BD0-2DBB-456C-A4B0-81987F208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9674" y="204049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9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sz="2800" spc="-1" dirty="0">
                <a:latin typeface="Lato Semibold"/>
              </a:rPr>
              <a:t>„</a:t>
            </a:r>
            <a:r>
              <a:rPr lang="en-US" sz="2800" spc="-1" dirty="0">
                <a:latin typeface="Lato Semibold"/>
              </a:rPr>
              <a:t> Ich </a:t>
            </a:r>
            <a:r>
              <a:rPr lang="en-US" sz="2800" spc="-1" dirty="0" err="1">
                <a:latin typeface="Lato Semibold"/>
              </a:rPr>
              <a:t>möchte</a:t>
            </a:r>
            <a:r>
              <a:rPr lang="en-US" sz="2800" spc="-1" dirty="0">
                <a:latin typeface="Lato Semibold"/>
              </a:rPr>
              <a:t> Mentee </a:t>
            </a:r>
            <a:r>
              <a:rPr lang="en-US" sz="2800" spc="-1" dirty="0" err="1">
                <a:latin typeface="Lato Semibold"/>
              </a:rPr>
              <a:t>werden</a:t>
            </a:r>
            <a:r>
              <a:rPr lang="de-AT" sz="2800" spc="-1" dirty="0">
                <a:latin typeface="Lato Semibold"/>
              </a:rPr>
              <a:t>“</a:t>
            </a:r>
            <a:endParaRPr lang="en-US" sz="2800" b="0" strike="noStrike" spc="-1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875F20-9050-4D45-8D33-10BBF506E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8750"/>
            <a:ext cx="2270125" cy="11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CBCA1-43F5-4AF7-AEB5-83F1B6AC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97521"/>
            <a:ext cx="1524000" cy="1042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9F50F1-6F1D-46B6-ACE0-05AB4AA40DAC}"/>
              </a:ext>
            </a:extLst>
          </p:cNvPr>
          <p:cNvSpPr txBox="1"/>
          <p:nvPr/>
        </p:nvSpPr>
        <p:spPr>
          <a:xfrm>
            <a:off x="2490330" y="138008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200"/>
              <a:t>Füll das Mentee-Template 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AT" sz="105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Schick das Template an die D28 Mentoring Koordinatorinnen über </a:t>
            </a:r>
            <a:r>
              <a:rPr lang="en-GB" sz="1200" spc="-1">
                <a:solidFill>
                  <a:srgbClr val="000000"/>
                </a:solidFill>
                <a:hlinkClick r:id="rId4"/>
              </a:rPr>
              <a:t>W4WZontaMentoring@gmx.net</a:t>
            </a:r>
            <a:endParaRPr lang="en-US" sz="12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6D2B-9847-4491-86F8-BF82DA0CBD8D}"/>
              </a:ext>
            </a:extLst>
          </p:cNvPr>
          <p:cNvSpPr txBox="1"/>
          <p:nvPr/>
        </p:nvSpPr>
        <p:spPr>
          <a:xfrm>
            <a:off x="484768" y="3430101"/>
            <a:ext cx="1930749" cy="954107"/>
          </a:xfrm>
          <a:prstGeom prst="rect">
            <a:avLst/>
          </a:prstGeom>
          <a:solidFill>
            <a:srgbClr val="F5BD47"/>
          </a:solidFill>
          <a:ln w="76200">
            <a:solidFill>
              <a:srgbClr val="005F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400" b="1" dirty="0"/>
              <a:t>Denk‘ daran, wie viel es von einer anderen Frau über das LEBEN zu lernen gibt!</a:t>
            </a:r>
            <a:endParaRPr lang="en-US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21861-D874-45EA-86D1-CE0FC2310020}"/>
              </a:ext>
            </a:extLst>
          </p:cNvPr>
          <p:cNvSpPr txBox="1"/>
          <p:nvPr/>
        </p:nvSpPr>
        <p:spPr>
          <a:xfrm>
            <a:off x="2524966" y="2208103"/>
            <a:ext cx="52035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Während Du auf eine Mentorin wartest, kannst Du</a:t>
            </a: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b="1" spc="-1">
                <a:solidFill>
                  <a:srgbClr val="000000"/>
                </a:solidFill>
              </a:rPr>
              <a:t>Deine Mentoring Ziele </a:t>
            </a:r>
            <a:r>
              <a:rPr lang="en-GB" sz="1200" spc="-1">
                <a:solidFill>
                  <a:srgbClr val="000000"/>
                </a:solidFill>
              </a:rPr>
              <a:t>so klar wie möglich formulieren</a:t>
            </a:r>
            <a:endParaRPr lang="en-GB" sz="1200" u="sng" spc="-1" dirty="0">
              <a:solidFill>
                <a:srgbClr val="0000FF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Lese die Mentoring Session Guidelines (im Appendix)</a:t>
            </a:r>
            <a:endParaRPr lang="en-US" sz="1200" spc="-1">
              <a:solidFill>
                <a:srgbClr val="000000"/>
              </a:solidFill>
            </a:endParaRPr>
          </a:p>
          <a:p>
            <a:pPr marL="972090" lvl="2" indent="-171450"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Bei Fragen kontaktiere die D28 Mentoring Koordinatorinnen über </a:t>
            </a:r>
            <a:r>
              <a:rPr lang="en-GB" sz="1200" spc="-1">
                <a:solidFill>
                  <a:srgbClr val="000000"/>
                </a:solidFill>
                <a:hlinkClick r:id="rId4"/>
              </a:rPr>
              <a:t>W4WZontaMentoring@gmx.net</a:t>
            </a:r>
            <a:r>
              <a:rPr lang="en-GB" sz="1200" spc="-1">
                <a:solidFill>
                  <a:srgbClr val="000000"/>
                </a:solidFill>
              </a:rPr>
              <a:t> 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F522B-1836-4BB2-BABC-B2EE9A4FF1D5}"/>
              </a:ext>
            </a:extLst>
          </p:cNvPr>
          <p:cNvSpPr/>
          <p:nvPr/>
        </p:nvSpPr>
        <p:spPr>
          <a:xfrm>
            <a:off x="2670199" y="22231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68A4B-02E9-4847-AE42-19C28B15856D}"/>
              </a:ext>
            </a:extLst>
          </p:cNvPr>
          <p:cNvSpPr/>
          <p:nvPr/>
        </p:nvSpPr>
        <p:spPr>
          <a:xfrm>
            <a:off x="2384127" y="25227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440" lvl="1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</a:pPr>
            <a:endParaRPr lang="en-US" sz="1200" spc="-1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22ECD-145C-4679-8353-FF387F2ABC32}"/>
              </a:ext>
            </a:extLst>
          </p:cNvPr>
          <p:cNvSpPr/>
          <p:nvPr/>
        </p:nvSpPr>
        <p:spPr>
          <a:xfrm>
            <a:off x="2835211" y="3452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890" lvl="1" indent="-17145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200" spc="-1">
                <a:solidFill>
                  <a:srgbClr val="000000"/>
                </a:solidFill>
              </a:rPr>
              <a:t>Kontaktiere Deine Mentorin, </a:t>
            </a:r>
            <a:r>
              <a:rPr lang="de-DE" sz="1200" spc="-1">
                <a:solidFill>
                  <a:srgbClr val="000000"/>
                </a:solidFill>
              </a:rPr>
              <a:t>trefft Euch und legt Euren Weg fest,</a:t>
            </a:r>
            <a:r>
              <a:rPr lang="en-GB" sz="1200" spc="-1">
                <a:solidFill>
                  <a:srgbClr val="000000"/>
                </a:solidFill>
              </a:rPr>
              <a:t> </a:t>
            </a:r>
            <a:r>
              <a:rPr lang="en-GB" sz="1200" b="1" spc="-1">
                <a:solidFill>
                  <a:srgbClr val="000000"/>
                </a:solidFill>
              </a:rPr>
              <a:t>beginnt das Gespräch </a:t>
            </a:r>
            <a:r>
              <a:rPr lang="en-GB" sz="1200" spc="-1">
                <a:solidFill>
                  <a:srgbClr val="000000"/>
                </a:solidFill>
              </a:rPr>
              <a:t>und seht,  </a:t>
            </a:r>
            <a:r>
              <a:rPr lang="de-DE" sz="1200" spc="-1">
                <a:solidFill>
                  <a:srgbClr val="000000"/>
                </a:solidFill>
              </a:rPr>
              <a:t>wohin die Verbindung Euch führt - zum Vorteil für Euch beide!</a:t>
            </a:r>
            <a:r>
              <a:rPr lang="en-GB" sz="1200" spc="-1">
                <a:solidFill>
                  <a:srgbClr val="000000"/>
                </a:solidFill>
              </a:rPr>
              <a:t>!</a:t>
            </a:r>
            <a:endParaRPr lang="en-US" sz="1200" spc="-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14792B-B894-4D1A-A203-87A35CD9A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585" y="4073931"/>
            <a:ext cx="1576068" cy="887842"/>
          </a:xfrm>
          <a:prstGeom prst="rect">
            <a:avLst/>
          </a:prstGeom>
        </p:spPr>
      </p:pic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DCF1977A-ED2D-4E78-937D-FBC857B925A7}"/>
              </a:ext>
            </a:extLst>
          </p:cNvPr>
          <p:cNvSpPr/>
          <p:nvPr/>
        </p:nvSpPr>
        <p:spPr>
          <a:xfrm>
            <a:off x="2040779" y="1535248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735135E4-3BC9-4DD1-8F7D-C812F398E248}"/>
              </a:ext>
            </a:extLst>
          </p:cNvPr>
          <p:cNvSpPr/>
          <p:nvPr/>
        </p:nvSpPr>
        <p:spPr>
          <a:xfrm>
            <a:off x="2429372" y="2314214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288028C7-8DF0-460F-9B91-94BF2A65A5FE}"/>
              </a:ext>
            </a:extLst>
          </p:cNvPr>
          <p:cNvSpPr/>
          <p:nvPr/>
        </p:nvSpPr>
        <p:spPr>
          <a:xfrm>
            <a:off x="2667000" y="3558859"/>
            <a:ext cx="336421" cy="5150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D022F6-4391-41A9-BB58-0EF787F1A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39091"/>
              </p:ext>
            </p:extLst>
          </p:nvPr>
        </p:nvGraphicFramePr>
        <p:xfrm>
          <a:off x="7441419" y="182539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D022F6-4391-41A9-BB58-0EF787F1A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41419" y="182539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7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Semi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10AB27C2DFD489841547AD5DA5CF6" ma:contentTypeVersion="20" ma:contentTypeDescription="Create a new document." ma:contentTypeScope="" ma:versionID="a99ceb5f8992ba5c07d9d470f78f9c68">
  <xsd:schema xmlns:xsd="http://www.w3.org/2001/XMLSchema" xmlns:xs="http://www.w3.org/2001/XMLSchema" xmlns:p="http://schemas.microsoft.com/office/2006/metadata/properties" xmlns:ns2="1648f2b9-7a6f-470c-ab6b-ef6897e5ddd7" xmlns:ns3="dfeb9015-71a4-494b-8681-bf0e88f79a28" targetNamespace="http://schemas.microsoft.com/office/2006/metadata/properties" ma:root="true" ma:fieldsID="f8301e19f1f8d2315c49910f7837ef26" ns2:_="" ns3:_="">
    <xsd:import namespace="1648f2b9-7a6f-470c-ab6b-ef6897e5ddd7"/>
    <xsd:import namespace="dfeb9015-71a4-494b-8681-bf0e88f79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8f2b9-7a6f-470c-ab6b-ef6897e5d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9015-71a4-494b-8681-bf0e88f79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921CC7-540C-4225-B051-0A2F37DF2FD6}">
  <ds:schemaRefs>
    <ds:schemaRef ds:uri="http://purl.org/dc/elements/1.1/"/>
    <ds:schemaRef ds:uri="http://schemas.openxmlformats.org/package/2006/metadata/core-properties"/>
    <ds:schemaRef ds:uri="1648f2b9-7a6f-470c-ab6b-ef6897e5ddd7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dfeb9015-71a4-494b-8681-bf0e88f79a2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C40B7C-7CB6-4E1F-AC71-017B28085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54421-EA54-4CE2-8546-72D9F3B82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8f2b9-7a6f-470c-ab6b-ef6897e5ddd7"/>
    <ds:schemaRef ds:uri="dfeb9015-71a4-494b-8681-bf0e88f79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Office PowerPoint</Application>
  <PresentationFormat>On-screen Show (16:9)</PresentationFormat>
  <Paragraphs>140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Lato</vt:lpstr>
      <vt:lpstr>Lato Semibold</vt:lpstr>
      <vt:lpstr>Office Theme</vt:lpstr>
      <vt:lpstr>Microsoft Word Document</vt:lpstr>
      <vt:lpstr>Document</vt:lpstr>
      <vt:lpstr>Acrobat Document</vt:lpstr>
      <vt:lpstr>Zonta Mentoring Initiative –  Women for Women W4W</vt:lpstr>
      <vt:lpstr>Warum Zonta D28 Mentoring?</vt:lpstr>
      <vt:lpstr>Was ist Mentoring?</vt:lpstr>
      <vt:lpstr>D28 Mentoring Ansätze</vt:lpstr>
      <vt:lpstr>1. Das “Godmother Concept”</vt:lpstr>
      <vt:lpstr>„Ich möchte ZONTA Patin werden”</vt:lpstr>
      <vt:lpstr>2. Das ZONTA Mentoring Programm</vt:lpstr>
      <vt:lpstr>„Ich möchte Mentorin werden“</vt:lpstr>
      <vt:lpstr>„ Ich möchte Mentee werden“</vt:lpstr>
      <vt:lpstr>W4W Zonta Mentoring –  Nächste Schritte</vt:lpstr>
      <vt:lpstr>Questions and suggestions</vt:lpstr>
      <vt:lpstr>D28 Mentoring – W4W</vt:lpstr>
      <vt:lpstr>Mentoring Artefacts</vt:lpstr>
      <vt:lpstr>Mentoring Session Guidelines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Edrinn</dc:creator>
  <cp:lastModifiedBy>Kostal, Ursula</cp:lastModifiedBy>
  <cp:revision>100</cp:revision>
  <dcterms:created xsi:type="dcterms:W3CDTF">2018-01-12T21:14:27Z</dcterms:created>
  <dcterms:modified xsi:type="dcterms:W3CDTF">2021-10-24T11:42:12Z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0x010100DF310AB27C2DFD489841547AD5DA5CF6</vt:lpwstr>
  </property>
</Properties>
</file>