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72" r:id="rId5"/>
    <p:sldId id="390" r:id="rId6"/>
    <p:sldId id="391" r:id="rId7"/>
    <p:sldId id="39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7"/>
    <a:srgbClr val="E9ECF3"/>
    <a:srgbClr val="005F71"/>
    <a:srgbClr val="F5B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86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stal, Ursula" userId="c3b7b7a1-46a8-4c2a-9899-39173f7ec2f6" providerId="ADAL" clId="{90360B06-2853-4100-8AF6-5DD167B16FF9}"/>
    <pc:docChg chg="delSld">
      <pc:chgData name="Kostal, Ursula" userId="c3b7b7a1-46a8-4c2a-9899-39173f7ec2f6" providerId="ADAL" clId="{90360B06-2853-4100-8AF6-5DD167B16FF9}" dt="2021-10-24T12:45:54.376" v="9" actId="47"/>
      <pc:docMkLst>
        <pc:docMk/>
      </pc:docMkLst>
      <pc:sldChg chg="del">
        <pc:chgData name="Kostal, Ursula" userId="c3b7b7a1-46a8-4c2a-9899-39173f7ec2f6" providerId="ADAL" clId="{90360B06-2853-4100-8AF6-5DD167B16FF9}" dt="2021-10-24T12:45:40.243" v="1" actId="47"/>
        <pc:sldMkLst>
          <pc:docMk/>
          <pc:sldMk cId="1833442577" sldId="375"/>
        </pc:sldMkLst>
      </pc:sldChg>
      <pc:sldChg chg="del">
        <pc:chgData name="Kostal, Ursula" userId="c3b7b7a1-46a8-4c2a-9899-39173f7ec2f6" providerId="ADAL" clId="{90360B06-2853-4100-8AF6-5DD167B16FF9}" dt="2021-10-24T12:45:39.166" v="0" actId="47"/>
        <pc:sldMkLst>
          <pc:docMk/>
          <pc:sldMk cId="536617840" sldId="376"/>
        </pc:sldMkLst>
      </pc:sldChg>
      <pc:sldChg chg="del">
        <pc:chgData name="Kostal, Ursula" userId="c3b7b7a1-46a8-4c2a-9899-39173f7ec2f6" providerId="ADAL" clId="{90360B06-2853-4100-8AF6-5DD167B16FF9}" dt="2021-10-24T12:45:42.065" v="2" actId="47"/>
        <pc:sldMkLst>
          <pc:docMk/>
          <pc:sldMk cId="3816141403" sldId="377"/>
        </pc:sldMkLst>
      </pc:sldChg>
      <pc:sldChg chg="del">
        <pc:chgData name="Kostal, Ursula" userId="c3b7b7a1-46a8-4c2a-9899-39173f7ec2f6" providerId="ADAL" clId="{90360B06-2853-4100-8AF6-5DD167B16FF9}" dt="2021-10-24T12:45:43.269" v="3" actId="47"/>
        <pc:sldMkLst>
          <pc:docMk/>
          <pc:sldMk cId="2726024642" sldId="378"/>
        </pc:sldMkLst>
      </pc:sldChg>
      <pc:sldChg chg="del">
        <pc:chgData name="Kostal, Ursula" userId="c3b7b7a1-46a8-4c2a-9899-39173f7ec2f6" providerId="ADAL" clId="{90360B06-2853-4100-8AF6-5DD167B16FF9}" dt="2021-10-24T12:45:45.612" v="4" actId="47"/>
        <pc:sldMkLst>
          <pc:docMk/>
          <pc:sldMk cId="2948974826" sldId="379"/>
        </pc:sldMkLst>
      </pc:sldChg>
      <pc:sldChg chg="del">
        <pc:chgData name="Kostal, Ursula" userId="c3b7b7a1-46a8-4c2a-9899-39173f7ec2f6" providerId="ADAL" clId="{90360B06-2853-4100-8AF6-5DD167B16FF9}" dt="2021-10-24T12:45:53.091" v="8" actId="47"/>
        <pc:sldMkLst>
          <pc:docMk/>
          <pc:sldMk cId="1755706852" sldId="380"/>
        </pc:sldMkLst>
      </pc:sldChg>
      <pc:sldChg chg="del">
        <pc:chgData name="Kostal, Ursula" userId="c3b7b7a1-46a8-4c2a-9899-39173f7ec2f6" providerId="ADAL" clId="{90360B06-2853-4100-8AF6-5DD167B16FF9}" dt="2021-10-24T12:45:48.650" v="5" actId="47"/>
        <pc:sldMkLst>
          <pc:docMk/>
          <pc:sldMk cId="1133604347" sldId="381"/>
        </pc:sldMkLst>
      </pc:sldChg>
      <pc:sldChg chg="del">
        <pc:chgData name="Kostal, Ursula" userId="c3b7b7a1-46a8-4c2a-9899-39173f7ec2f6" providerId="ADAL" clId="{90360B06-2853-4100-8AF6-5DD167B16FF9}" dt="2021-10-24T12:45:49.507" v="6" actId="47"/>
        <pc:sldMkLst>
          <pc:docMk/>
          <pc:sldMk cId="1009248828" sldId="382"/>
        </pc:sldMkLst>
      </pc:sldChg>
      <pc:sldChg chg="del">
        <pc:chgData name="Kostal, Ursula" userId="c3b7b7a1-46a8-4c2a-9899-39173f7ec2f6" providerId="ADAL" clId="{90360B06-2853-4100-8AF6-5DD167B16FF9}" dt="2021-10-24T12:45:54.376" v="9" actId="47"/>
        <pc:sldMkLst>
          <pc:docMk/>
          <pc:sldMk cId="305318444" sldId="383"/>
        </pc:sldMkLst>
      </pc:sldChg>
      <pc:sldChg chg="del">
        <pc:chgData name="Kostal, Ursula" userId="c3b7b7a1-46a8-4c2a-9899-39173f7ec2f6" providerId="ADAL" clId="{90360B06-2853-4100-8AF6-5DD167B16FF9}" dt="2021-10-24T12:45:50.325" v="7" actId="47"/>
        <pc:sldMkLst>
          <pc:docMk/>
          <pc:sldMk cId="480641515" sldId="3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54949-769C-44AA-B8AF-D4171F3283C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5FEDB-BA31-472B-878B-D6278FCB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50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5C672-D38C-4AC9-8C98-0B128B2DAE1C}" type="datetimeFigureOut">
              <a:rPr lang="de-CH" smtClean="0"/>
              <a:t>24.10.2021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AA01D-1089-42BC-AE07-12C395CD29A1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6041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1"/>
            <a:ext cx="6477000" cy="1583531"/>
          </a:xfrm>
        </p:spPr>
        <p:txBody>
          <a:bodyPr>
            <a:noAutofit/>
          </a:bodyPr>
          <a:lstStyle>
            <a:lvl1pPr algn="l">
              <a:lnSpc>
                <a:spcPts val="6000"/>
              </a:lnSpc>
              <a:defRPr sz="4800"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486150"/>
            <a:ext cx="5867400" cy="457200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005F71"/>
                </a:solidFill>
                <a:latin typeface="Lat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731520" y="971550"/>
            <a:ext cx="8031480" cy="6858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83058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</p:spTree>
    <p:extLst>
      <p:ext uri="{BB962C8B-B14F-4D97-AF65-F5344CB8AC3E}">
        <p14:creationId xmlns:p14="http://schemas.microsoft.com/office/powerpoint/2010/main" val="375920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285750"/>
            <a:ext cx="8778240" cy="857250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rgbClr val="005F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 flipH="1">
            <a:off x="182880" y="1260480"/>
            <a:ext cx="8778240" cy="0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82880" y="1377960"/>
            <a:ext cx="8778240" cy="302259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83058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</p:spTree>
    <p:extLst>
      <p:ext uri="{BB962C8B-B14F-4D97-AF65-F5344CB8AC3E}">
        <p14:creationId xmlns:p14="http://schemas.microsoft.com/office/powerpoint/2010/main" val="81297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2" y="1373886"/>
            <a:ext cx="2590799" cy="180746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rgbClr val="005F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76601" y="1373886"/>
            <a:ext cx="5410201" cy="302666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 flipH="1">
            <a:off x="457200" y="1260480"/>
            <a:ext cx="8229600" cy="0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83058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</p:spTree>
    <p:extLst>
      <p:ext uri="{BB962C8B-B14F-4D97-AF65-F5344CB8AC3E}">
        <p14:creationId xmlns:p14="http://schemas.microsoft.com/office/powerpoint/2010/main" val="759052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69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72000" cy="51435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7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72000" cy="257175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4572000" y="0"/>
            <a:ext cx="4572000" cy="257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0" y="2571750"/>
            <a:ext cx="4572000" cy="25717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572000" y="2571750"/>
            <a:ext cx="4572000" cy="25717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4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85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1"/>
            <a:ext cx="6477000" cy="1583531"/>
          </a:xfrm>
        </p:spPr>
        <p:txBody>
          <a:bodyPr>
            <a:noAutofit/>
          </a:bodyPr>
          <a:lstStyle>
            <a:lvl1pPr algn="l">
              <a:lnSpc>
                <a:spcPts val="6000"/>
              </a:lnSpc>
              <a:defRPr sz="4800"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486150"/>
            <a:ext cx="5867400" cy="457200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005F71"/>
                </a:solidFill>
                <a:latin typeface="Lat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731520" y="971550"/>
            <a:ext cx="8031480" cy="6858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83058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</p:spTree>
    <p:extLst>
      <p:ext uri="{BB962C8B-B14F-4D97-AF65-F5344CB8AC3E}">
        <p14:creationId xmlns:p14="http://schemas.microsoft.com/office/powerpoint/2010/main" val="375876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4212" y="1478756"/>
            <a:ext cx="4480560" cy="299799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343400" cy="51435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495800" y="133350"/>
            <a:ext cx="4480560" cy="990600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rgbClr val="005F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4495800" y="1301353"/>
            <a:ext cx="4480560" cy="0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83058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</p:spTree>
    <p:extLst>
      <p:ext uri="{BB962C8B-B14F-4D97-AF65-F5344CB8AC3E}">
        <p14:creationId xmlns:p14="http://schemas.microsoft.com/office/powerpoint/2010/main" val="412029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2400" y="1554956"/>
            <a:ext cx="4480560" cy="299799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4800600" y="-19050"/>
            <a:ext cx="4343400" cy="51435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153988" y="209550"/>
            <a:ext cx="4480560" cy="990600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rgbClr val="005F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153988" y="1377553"/>
            <a:ext cx="4480560" cy="0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524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</p:spTree>
    <p:extLst>
      <p:ext uri="{BB962C8B-B14F-4D97-AF65-F5344CB8AC3E}">
        <p14:creationId xmlns:p14="http://schemas.microsoft.com/office/powerpoint/2010/main" val="25858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83058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82880" y="3261121"/>
            <a:ext cx="877824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209550"/>
            <a:ext cx="8778240" cy="85725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5F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182880" y="1137841"/>
            <a:ext cx="8778240" cy="0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208884"/>
            <a:ext cx="8778240" cy="1981199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719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83058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1244" y="205978"/>
            <a:ext cx="4343400" cy="1756172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005F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1244" y="2343150"/>
            <a:ext cx="8781512" cy="2667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181244" y="2152650"/>
            <a:ext cx="4343400" cy="0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4695557" y="209550"/>
            <a:ext cx="4267201" cy="19431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2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38249" y="209550"/>
            <a:ext cx="6300216" cy="857250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005F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1238249" y="1209675"/>
            <a:ext cx="6300216" cy="0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1238250" y="1355598"/>
            <a:ext cx="6300215" cy="365455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83058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</p:spTree>
    <p:extLst>
      <p:ext uri="{BB962C8B-B14F-4D97-AF65-F5344CB8AC3E}">
        <p14:creationId xmlns:p14="http://schemas.microsoft.com/office/powerpoint/2010/main" val="383818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00150"/>
            <a:ext cx="4316095" cy="3200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 flipH="1">
            <a:off x="182880" y="1123950"/>
            <a:ext cx="8778240" cy="0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82880" y="1204459"/>
            <a:ext cx="4160520" cy="319609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114300"/>
            <a:ext cx="8778240" cy="857250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005F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83058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</p:spTree>
    <p:extLst>
      <p:ext uri="{BB962C8B-B14F-4D97-AF65-F5344CB8AC3E}">
        <p14:creationId xmlns:p14="http://schemas.microsoft.com/office/powerpoint/2010/main" val="98372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4212" y="1478756"/>
            <a:ext cx="4480560" cy="299799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343400" cy="257175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495800" y="133350"/>
            <a:ext cx="4480560" cy="990600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rgbClr val="005F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4495800" y="1301353"/>
            <a:ext cx="4480560" cy="0"/>
          </a:xfrm>
          <a:prstGeom prst="line">
            <a:avLst/>
          </a:prstGeom>
          <a:ln w="76200">
            <a:solidFill>
              <a:srgbClr val="F5B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0" y="2571750"/>
            <a:ext cx="4343400" cy="257175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8305800" y="4324350"/>
            <a:ext cx="7620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 baseline="0"/>
            </a:lvl1pPr>
          </a:lstStyle>
          <a:p>
            <a:r>
              <a:rPr lang="en-US" dirty="0"/>
              <a:t>Insert district/club logo</a:t>
            </a:r>
          </a:p>
        </p:txBody>
      </p:sp>
    </p:spTree>
    <p:extLst>
      <p:ext uri="{BB962C8B-B14F-4D97-AF65-F5344CB8AC3E}">
        <p14:creationId xmlns:p14="http://schemas.microsoft.com/office/powerpoint/2010/main" val="76910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34A85-7AC3-41E9-B29A-AE8F0283A15C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2D03F-718D-44C4-A7A0-A958E7C0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2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60" r:id="rId3"/>
    <p:sldLayoutId id="2147483670" r:id="rId4"/>
    <p:sldLayoutId id="2147483650" r:id="rId5"/>
    <p:sldLayoutId id="2147483653" r:id="rId6"/>
    <p:sldLayoutId id="2147483654" r:id="rId7"/>
    <p:sldLayoutId id="2147483664" r:id="rId8"/>
    <p:sldLayoutId id="2147483669" r:id="rId9"/>
    <p:sldLayoutId id="2147483662" r:id="rId10"/>
    <p:sldLayoutId id="2147483661" r:id="rId11"/>
    <p:sldLayoutId id="2147483665" r:id="rId12"/>
    <p:sldLayoutId id="2147483666" r:id="rId13"/>
    <p:sldLayoutId id="2147483667" r:id="rId14"/>
    <p:sldLayoutId id="214748365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3.png"/><Relationship Id="rId7" Type="http://schemas.openxmlformats.org/officeDocument/2006/relationships/package" Target="../embeddings/Microsoft_Word_Document.docx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5" Type="http://schemas.openxmlformats.org/officeDocument/2006/relationships/hyperlink" Target="mailto:W4WZontaMentoring@gmx.net" TargetMode="External"/><Relationship Id="rId4" Type="http://schemas.openxmlformats.org/officeDocument/2006/relationships/hyperlink" Target="https://www.zonta.org/Web/My_Zonta/Tools/Leadership%20Development%20Tools%20Hom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3.png"/><Relationship Id="rId7" Type="http://schemas.openxmlformats.org/officeDocument/2006/relationships/package" Target="../embeddings/Microsoft_Word_Document1.docx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5" Type="http://schemas.openxmlformats.org/officeDocument/2006/relationships/hyperlink" Target="https://www.zonta.org/Web/My_Zonta/Tools/Leadership%20Development%20Tools%20Home" TargetMode="External"/><Relationship Id="rId4" Type="http://schemas.openxmlformats.org/officeDocument/2006/relationships/hyperlink" Target="mailto:W4WZontaMentoring@gmx.ne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Relationship Id="rId6" Type="http://schemas.openxmlformats.org/officeDocument/2006/relationships/package" Target="../embeddings/Microsoft_Word_Document2.docx"/><Relationship Id="rId5" Type="http://schemas.openxmlformats.org/officeDocument/2006/relationships/image" Target="../media/image4.png"/><Relationship Id="rId4" Type="http://schemas.openxmlformats.org/officeDocument/2006/relationships/hyperlink" Target="mailto:W4WZontaMentoring@gmx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6858000" cy="1583531"/>
          </a:xfrm>
        </p:spPr>
        <p:txBody>
          <a:bodyPr/>
          <a:lstStyle/>
          <a:p>
            <a:pPr>
              <a:lnSpc>
                <a:spcPts val="4501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Lato Semibold"/>
                <a:ea typeface="Lato Semibold"/>
              </a:rPr>
              <a:t>Zonta Mentoring Initiative – </a:t>
            </a:r>
            <a:br>
              <a:rPr lang="en-US" sz="4000"/>
            </a:br>
            <a:r>
              <a:rPr lang="en-US" sz="4000" b="0" strike="noStrike" spc="-1">
                <a:solidFill>
                  <a:srgbClr val="000000"/>
                </a:solidFill>
                <a:latin typeface="Lato Semibold"/>
                <a:ea typeface="Lato Semibold"/>
              </a:rPr>
              <a:t>Women for Women W4W</a:t>
            </a:r>
            <a:endParaRPr lang="en-US" sz="4000" b="0" strike="noStrike" spc="-1">
              <a:solidFill>
                <a:srgbClr val="000000"/>
              </a:solidFill>
              <a:latin typeface="Lat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25.09.2021 </a:t>
            </a:r>
            <a:r>
              <a:rPr lang="en-US" dirty="0"/>
              <a:t>online</a:t>
            </a:r>
          </a:p>
        </p:txBody>
      </p:sp>
      <p:sp>
        <p:nvSpPr>
          <p:cNvPr id="4" name="Text Placeholder 14"/>
          <p:cNvSpPr txBox="1">
            <a:spLocks/>
          </p:cNvSpPr>
          <p:nvPr/>
        </p:nvSpPr>
        <p:spPr>
          <a:xfrm>
            <a:off x="3124200" y="445008"/>
            <a:ext cx="5715000" cy="53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000" kern="1200" baseline="0">
                <a:solidFill>
                  <a:srgbClr val="005F7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Zonta International District 28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3875F20-9050-4D45-8D33-10BBF506E94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6849"/>
            <a:ext cx="1752600" cy="746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299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e-AT" sz="2800" spc="-1" dirty="0">
                <a:latin typeface="Lato Semibold"/>
              </a:rPr>
              <a:t>„</a:t>
            </a:r>
            <a:r>
              <a:rPr lang="en-US" sz="2800" spc="-1" dirty="0">
                <a:latin typeface="Lato Semibold"/>
              </a:rPr>
              <a:t>I want (to be) a ZONTA Godmother“</a:t>
            </a:r>
            <a:endParaRPr lang="en-US" sz="2800" b="0" strike="noStrike" spc="-1" dirty="0">
              <a:solidFill>
                <a:srgbClr val="000000"/>
              </a:solidFill>
              <a:latin typeface="Lato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3875F20-9050-4D45-8D33-10BBF506E94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8750"/>
            <a:ext cx="2270125" cy="1108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49CBCA1-43F5-4AF7-AEB5-83F1B6AC6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807" y="1479795"/>
            <a:ext cx="1562793" cy="10429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9F50F1-6F1D-46B6-ACE0-05AB4AA40DAC}"/>
              </a:ext>
            </a:extLst>
          </p:cNvPr>
          <p:cNvSpPr txBox="1"/>
          <p:nvPr/>
        </p:nvSpPr>
        <p:spPr>
          <a:xfrm>
            <a:off x="2338287" y="1385103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Talk to your </a:t>
            </a:r>
            <a:r>
              <a:rPr lang="en-US" sz="1200" b="1" dirty="0"/>
              <a:t>Club-President</a:t>
            </a:r>
            <a:r>
              <a:rPr lang="en-US" sz="1200" dirty="0"/>
              <a:t> for an in-club 1:1 member connection or reach out to any other (new) </a:t>
            </a:r>
            <a:r>
              <a:rPr lang="en-US" sz="1200" dirty="0" err="1"/>
              <a:t>Zontian</a:t>
            </a:r>
            <a:r>
              <a:rPr lang="en-US" sz="1200" dirty="0"/>
              <a:t> pro-actively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DE6D2B-9847-4491-86F8-BF82DA0CBD8D}"/>
              </a:ext>
            </a:extLst>
          </p:cNvPr>
          <p:cNvSpPr txBox="1"/>
          <p:nvPr/>
        </p:nvSpPr>
        <p:spPr>
          <a:xfrm>
            <a:off x="349379" y="3510105"/>
            <a:ext cx="2494807" cy="954107"/>
          </a:xfrm>
          <a:prstGeom prst="rect">
            <a:avLst/>
          </a:prstGeom>
          <a:solidFill>
            <a:srgbClr val="F5BD47"/>
          </a:solidFill>
          <a:ln w="76200">
            <a:solidFill>
              <a:srgbClr val="005F7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/>
              <a:t>Remember </a:t>
            </a:r>
            <a:r>
              <a:rPr lang="en-US" sz="1400" b="1" dirty="0"/>
              <a:t>how so much experience &amp; valuable LIFE &amp; ZONTA knowledge you have to give and learn!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721861-D874-45EA-86D1-CE0FC2310020}"/>
              </a:ext>
            </a:extLst>
          </p:cNvPr>
          <p:cNvSpPr txBox="1"/>
          <p:nvPr/>
        </p:nvSpPr>
        <p:spPr>
          <a:xfrm>
            <a:off x="2597831" y="1860103"/>
            <a:ext cx="4031569" cy="13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890" lvl="1" indent="-17145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Review the available Leadership Development material on the </a:t>
            </a:r>
            <a:r>
              <a:rPr lang="en-GB" sz="1200" u="sng" spc="-1" dirty="0">
                <a:solidFill>
                  <a:srgbClr val="0000FF"/>
                </a:solidFill>
                <a:hlinkClick r:id="rId4"/>
              </a:rPr>
              <a:t>ZONTA web-site</a:t>
            </a:r>
            <a:endParaRPr lang="en-GB" sz="1200" u="sng" spc="-1" dirty="0">
              <a:solidFill>
                <a:srgbClr val="0000FF"/>
              </a:solidFill>
            </a:endParaRPr>
          </a:p>
          <a:p>
            <a:pPr marL="514890" lvl="1" indent="-171450"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Review the available checklist for Zonta Godmothers</a:t>
            </a:r>
          </a:p>
          <a:p>
            <a:pPr marL="514890" lvl="1" indent="-171450"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In case of questions contact the D28 Mentoring Coordinators  at </a:t>
            </a:r>
            <a:r>
              <a:rPr lang="en-GB" sz="1200" spc="-1" dirty="0">
                <a:solidFill>
                  <a:srgbClr val="000000"/>
                </a:solidFill>
                <a:hlinkClick r:id="rId5"/>
              </a:rPr>
              <a:t>W4WZontaMentoring@gmx.net</a:t>
            </a:r>
            <a:r>
              <a:rPr lang="en-GB" sz="1200" spc="-1" dirty="0">
                <a:solidFill>
                  <a:srgbClr val="000000"/>
                </a:solidFill>
              </a:rPr>
              <a:t> </a:t>
            </a:r>
            <a:endParaRPr lang="en-US" sz="1200" spc="-1" dirty="0">
              <a:solidFill>
                <a:srgbClr val="00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63F522B-1836-4BB2-BABC-B2EE9A4FF1D5}"/>
              </a:ext>
            </a:extLst>
          </p:cNvPr>
          <p:cNvSpPr/>
          <p:nvPr/>
        </p:nvSpPr>
        <p:spPr>
          <a:xfrm>
            <a:off x="2384127" y="223108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3440" lv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</a:pPr>
            <a:endParaRPr lang="en-US" sz="1200" spc="-1" dirty="0">
              <a:solidFill>
                <a:srgbClr val="00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868A4B-02E9-4847-AE42-19C28B15856D}"/>
              </a:ext>
            </a:extLst>
          </p:cNvPr>
          <p:cNvSpPr/>
          <p:nvPr/>
        </p:nvSpPr>
        <p:spPr>
          <a:xfrm>
            <a:off x="2384127" y="252278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3440" lv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</a:pPr>
            <a:endParaRPr lang="en-US" sz="1200" spc="-1" dirty="0">
              <a:solidFill>
                <a:srgbClr val="00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22ECD-145C-4679-8353-FF387F2ABC32}"/>
              </a:ext>
            </a:extLst>
          </p:cNvPr>
          <p:cNvSpPr/>
          <p:nvPr/>
        </p:nvSpPr>
        <p:spPr>
          <a:xfrm>
            <a:off x="3689417" y="32457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890" lvl="1" indent="-17145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Connect to your contact, meet up, pre-define your journey, </a:t>
            </a:r>
            <a:r>
              <a:rPr lang="en-GB" sz="1200" b="1" spc="-1" dirty="0">
                <a:solidFill>
                  <a:srgbClr val="000000"/>
                </a:solidFill>
              </a:rPr>
              <a:t>start talking </a:t>
            </a:r>
            <a:r>
              <a:rPr lang="en-GB" sz="1200" spc="-1" dirty="0">
                <a:solidFill>
                  <a:srgbClr val="000000"/>
                </a:solidFill>
              </a:rPr>
              <a:t>and see where the connect takes you for the benefit of you both!</a:t>
            </a:r>
            <a:endParaRPr lang="en-US" sz="1200" spc="-1" dirty="0">
              <a:solidFill>
                <a:srgbClr val="000000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514792B-B894-4D1A-A203-87A35CD9A4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9350" y="3841494"/>
            <a:ext cx="1925271" cy="1084557"/>
          </a:xfrm>
          <a:prstGeom prst="rect">
            <a:avLst/>
          </a:prstGeom>
        </p:spPr>
      </p:pic>
      <p:sp>
        <p:nvSpPr>
          <p:cNvPr id="20" name="Arrow: Curved Right 19">
            <a:extLst>
              <a:ext uri="{FF2B5EF4-FFF2-40B4-BE49-F238E27FC236}">
                <a16:creationId xmlns:a16="http://schemas.microsoft.com/office/drawing/2014/main" id="{991B66A4-0900-49DA-B15C-7C3570CC66D5}"/>
              </a:ext>
            </a:extLst>
          </p:cNvPr>
          <p:cNvSpPr/>
          <p:nvPr/>
        </p:nvSpPr>
        <p:spPr>
          <a:xfrm>
            <a:off x="1932210" y="1465875"/>
            <a:ext cx="336421" cy="51507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rrow: Curved Right 20">
            <a:extLst>
              <a:ext uri="{FF2B5EF4-FFF2-40B4-BE49-F238E27FC236}">
                <a16:creationId xmlns:a16="http://schemas.microsoft.com/office/drawing/2014/main" id="{479EBF71-DD37-4D96-A1C1-58B4C21360E7}"/>
              </a:ext>
            </a:extLst>
          </p:cNvPr>
          <p:cNvSpPr/>
          <p:nvPr/>
        </p:nvSpPr>
        <p:spPr>
          <a:xfrm>
            <a:off x="2507765" y="2209687"/>
            <a:ext cx="336421" cy="51507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Arrow: Curved Right 21">
            <a:extLst>
              <a:ext uri="{FF2B5EF4-FFF2-40B4-BE49-F238E27FC236}">
                <a16:creationId xmlns:a16="http://schemas.microsoft.com/office/drawing/2014/main" id="{98781D74-AEC9-4BD0-8486-39A90F3BBF45}"/>
              </a:ext>
            </a:extLst>
          </p:cNvPr>
          <p:cNvSpPr/>
          <p:nvPr/>
        </p:nvSpPr>
        <p:spPr>
          <a:xfrm>
            <a:off x="3521206" y="3391980"/>
            <a:ext cx="336421" cy="51507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9B7904F-2D24-48A4-AABD-C0D074767D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320664"/>
              </p:ext>
            </p:extLst>
          </p:nvPr>
        </p:nvGraphicFramePr>
        <p:xfrm>
          <a:off x="7211790" y="196568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7" imgW="914400" imgH="771480" progId="Word.Document.12">
                  <p:embed/>
                </p:oleObj>
              </mc:Choice>
              <mc:Fallback>
                <p:oleObj name="Document" showAsIcon="1" r:id="rId7" imgW="914400" imgH="771480" progId="Word.Documen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9B7904F-2D24-48A4-AABD-C0D074767D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11790" y="196568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514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800" spc="-1" dirty="0">
                <a:latin typeface="Lato Semibold"/>
              </a:rPr>
              <a:t>„I want to be a Mentor“</a:t>
            </a:r>
            <a:endParaRPr lang="en-US" sz="2800" b="0" strike="noStrike" spc="-1" dirty="0">
              <a:solidFill>
                <a:srgbClr val="000000"/>
              </a:solidFill>
              <a:latin typeface="Lato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3875F20-9050-4D45-8D33-10BBF506E94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8750"/>
            <a:ext cx="2270125" cy="1108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49CBCA1-43F5-4AF7-AEB5-83F1B6AC6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447" y="1544987"/>
            <a:ext cx="1711916" cy="10429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9F50F1-6F1D-46B6-ACE0-05AB4AA40DAC}"/>
              </a:ext>
            </a:extLst>
          </p:cNvPr>
          <p:cNvSpPr txBox="1"/>
          <p:nvPr/>
        </p:nvSpPr>
        <p:spPr>
          <a:xfrm>
            <a:off x="2408910" y="1393107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/>
              <a:t>Fill out the Mentor Template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AT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Send the Template to the D28 Mentoring Coordinators  at </a:t>
            </a:r>
            <a:r>
              <a:rPr lang="en-GB" sz="1200" spc="-1" dirty="0">
                <a:solidFill>
                  <a:srgbClr val="000000"/>
                </a:solidFill>
                <a:hlinkClick r:id="rId4"/>
              </a:rPr>
              <a:t>W4WZontaMentoring@gmx.net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DE6D2B-9847-4491-86F8-BF82DA0CBD8D}"/>
              </a:ext>
            </a:extLst>
          </p:cNvPr>
          <p:cNvSpPr txBox="1"/>
          <p:nvPr/>
        </p:nvSpPr>
        <p:spPr>
          <a:xfrm>
            <a:off x="182880" y="3598513"/>
            <a:ext cx="2653708" cy="954107"/>
          </a:xfrm>
          <a:prstGeom prst="rect">
            <a:avLst/>
          </a:prstGeom>
          <a:solidFill>
            <a:srgbClr val="F5BD47"/>
          </a:solidFill>
          <a:ln w="76200">
            <a:solidFill>
              <a:srgbClr val="005F7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/>
              <a:t>Remember </a:t>
            </a:r>
            <a:r>
              <a:rPr lang="en-US" sz="1400" b="1"/>
              <a:t>how much </a:t>
            </a:r>
            <a:r>
              <a:rPr lang="en-US" sz="1400" b="1" dirty="0"/>
              <a:t>experience &amp; valuable LIFE &amp; ZONTA knowledge you have to give and learn!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721861-D874-45EA-86D1-CE0FC2310020}"/>
              </a:ext>
            </a:extLst>
          </p:cNvPr>
          <p:cNvSpPr txBox="1"/>
          <p:nvPr/>
        </p:nvSpPr>
        <p:spPr>
          <a:xfrm>
            <a:off x="2622421" y="2218955"/>
            <a:ext cx="520352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890" lvl="1" indent="-17145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While waiting for a Mentee Connection feedback</a:t>
            </a:r>
          </a:p>
          <a:p>
            <a:pPr marL="972090" lvl="2" indent="-171450"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Review the available Leadership Development material on the </a:t>
            </a:r>
            <a:r>
              <a:rPr lang="en-GB" sz="1200" u="sng" spc="-1" dirty="0">
                <a:solidFill>
                  <a:srgbClr val="0000FF"/>
                </a:solidFill>
                <a:hlinkClick r:id="rId5"/>
              </a:rPr>
              <a:t>ZONTA web-site</a:t>
            </a:r>
            <a:endParaRPr lang="en-GB" sz="1200" u="sng" spc="-1" dirty="0">
              <a:solidFill>
                <a:srgbClr val="0000FF"/>
              </a:solidFill>
            </a:endParaRPr>
          </a:p>
          <a:p>
            <a:pPr marL="972090" lvl="2" indent="-171450"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Review the Mentoring Session Guidelines (see Appendix)</a:t>
            </a:r>
            <a:endParaRPr lang="en-US" sz="1200" spc="-1" dirty="0">
              <a:solidFill>
                <a:srgbClr val="000000"/>
              </a:solidFill>
            </a:endParaRPr>
          </a:p>
          <a:p>
            <a:pPr marL="972090" lvl="2" indent="-171450"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In case of questions contact the D28 Mentoring Coordinators  at </a:t>
            </a:r>
            <a:r>
              <a:rPr lang="en-GB" sz="1200" spc="-1" dirty="0">
                <a:solidFill>
                  <a:srgbClr val="000000"/>
                </a:solidFill>
                <a:hlinkClick r:id="rId4"/>
              </a:rPr>
              <a:t>W4WZontaMentoring@gmx.net</a:t>
            </a:r>
            <a:r>
              <a:rPr lang="en-GB" sz="1200" spc="-1" dirty="0">
                <a:solidFill>
                  <a:srgbClr val="000000"/>
                </a:solidFill>
              </a:rPr>
              <a:t> </a:t>
            </a:r>
            <a:endParaRPr lang="en-US" sz="1200" spc="-1" dirty="0">
              <a:solidFill>
                <a:srgbClr val="00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63F522B-1836-4BB2-BABC-B2EE9A4FF1D5}"/>
              </a:ext>
            </a:extLst>
          </p:cNvPr>
          <p:cNvSpPr/>
          <p:nvPr/>
        </p:nvSpPr>
        <p:spPr>
          <a:xfrm>
            <a:off x="2384127" y="223108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3440" lv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</a:pPr>
            <a:endParaRPr lang="en-US" sz="1200" spc="-1" dirty="0">
              <a:solidFill>
                <a:srgbClr val="00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868A4B-02E9-4847-AE42-19C28B15856D}"/>
              </a:ext>
            </a:extLst>
          </p:cNvPr>
          <p:cNvSpPr/>
          <p:nvPr/>
        </p:nvSpPr>
        <p:spPr>
          <a:xfrm>
            <a:off x="2384127" y="252278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3440" lv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</a:pPr>
            <a:endParaRPr lang="en-US" sz="1200" spc="-1" dirty="0">
              <a:solidFill>
                <a:srgbClr val="00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22ECD-145C-4679-8353-FF387F2ABC32}"/>
              </a:ext>
            </a:extLst>
          </p:cNvPr>
          <p:cNvSpPr/>
          <p:nvPr/>
        </p:nvSpPr>
        <p:spPr>
          <a:xfrm>
            <a:off x="3886200" y="355857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890" lvl="1" indent="-17145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Connect to your Mentee, meet up, pre-define </a:t>
            </a:r>
            <a:r>
              <a:rPr lang="en-GB" sz="1200" spc="-1">
                <a:solidFill>
                  <a:srgbClr val="000000"/>
                </a:solidFill>
              </a:rPr>
              <a:t>your journey (including the duration), </a:t>
            </a:r>
            <a:r>
              <a:rPr lang="en-GB" sz="1200" b="1" spc="-1" dirty="0">
                <a:solidFill>
                  <a:srgbClr val="000000"/>
                </a:solidFill>
              </a:rPr>
              <a:t>start talking </a:t>
            </a:r>
            <a:r>
              <a:rPr lang="en-GB" sz="1200" spc="-1" dirty="0">
                <a:solidFill>
                  <a:srgbClr val="000000"/>
                </a:solidFill>
              </a:rPr>
              <a:t>and see where the connect takes you for the benefit of you both!</a:t>
            </a:r>
            <a:endParaRPr lang="en-US" sz="1200" spc="-1" dirty="0">
              <a:solidFill>
                <a:srgbClr val="000000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514792B-B894-4D1A-A203-87A35CD9A4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92953" y="4007665"/>
            <a:ext cx="1693700" cy="954107"/>
          </a:xfrm>
          <a:prstGeom prst="rect">
            <a:avLst/>
          </a:prstGeom>
        </p:spPr>
      </p:pic>
      <p:sp>
        <p:nvSpPr>
          <p:cNvPr id="3" name="Arrow: Curved Right 2">
            <a:extLst>
              <a:ext uri="{FF2B5EF4-FFF2-40B4-BE49-F238E27FC236}">
                <a16:creationId xmlns:a16="http://schemas.microsoft.com/office/drawing/2014/main" id="{AD77E2A1-E8A1-4A70-AEA2-D34F9CA8AB5A}"/>
              </a:ext>
            </a:extLst>
          </p:cNvPr>
          <p:cNvSpPr/>
          <p:nvPr/>
        </p:nvSpPr>
        <p:spPr>
          <a:xfrm>
            <a:off x="2007868" y="1584751"/>
            <a:ext cx="336421" cy="51507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Arrow: Curved Right 15">
            <a:extLst>
              <a:ext uri="{FF2B5EF4-FFF2-40B4-BE49-F238E27FC236}">
                <a16:creationId xmlns:a16="http://schemas.microsoft.com/office/drawing/2014/main" id="{2BA5BB07-C0E0-49B3-8306-9D05E2E27B37}"/>
              </a:ext>
            </a:extLst>
          </p:cNvPr>
          <p:cNvSpPr/>
          <p:nvPr/>
        </p:nvSpPr>
        <p:spPr>
          <a:xfrm>
            <a:off x="2622421" y="2359089"/>
            <a:ext cx="336421" cy="51507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Arrow: Curved Right 19">
            <a:extLst>
              <a:ext uri="{FF2B5EF4-FFF2-40B4-BE49-F238E27FC236}">
                <a16:creationId xmlns:a16="http://schemas.microsoft.com/office/drawing/2014/main" id="{C2F5C0F7-0EB8-4C05-94FA-E859DDB5747F}"/>
              </a:ext>
            </a:extLst>
          </p:cNvPr>
          <p:cNvSpPr/>
          <p:nvPr/>
        </p:nvSpPr>
        <p:spPr>
          <a:xfrm>
            <a:off x="3086100" y="3239320"/>
            <a:ext cx="336421" cy="51507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02A7263-154B-43DB-B2CB-EFF048143F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785729"/>
              </p:ext>
            </p:extLst>
          </p:nvPr>
        </p:nvGraphicFramePr>
        <p:xfrm>
          <a:off x="7527513" y="1788732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7" imgW="914400" imgH="771480" progId="Word.Document.12">
                  <p:embed/>
                </p:oleObj>
              </mc:Choice>
              <mc:Fallback>
                <p:oleObj name="Document" showAsIcon="1" r:id="rId7" imgW="914400" imgH="771480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02A7263-154B-43DB-B2CB-EFF048143F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27513" y="1788732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498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e-AT" sz="2800" spc="-1" dirty="0">
                <a:latin typeface="Lato Semibold"/>
              </a:rPr>
              <a:t>„I </a:t>
            </a:r>
            <a:r>
              <a:rPr lang="de-AT" sz="2800" spc="-1" dirty="0" err="1">
                <a:latin typeface="Lato Semibold"/>
              </a:rPr>
              <a:t>want</a:t>
            </a:r>
            <a:r>
              <a:rPr lang="de-AT" sz="2800" spc="-1" dirty="0">
                <a:latin typeface="Lato Semibold"/>
              </a:rPr>
              <a:t> </a:t>
            </a:r>
            <a:r>
              <a:rPr lang="de-AT" sz="2800" spc="-1" dirty="0" err="1">
                <a:latin typeface="Lato Semibold"/>
              </a:rPr>
              <a:t>to</a:t>
            </a:r>
            <a:r>
              <a:rPr lang="de-AT" sz="2800" spc="-1" dirty="0">
                <a:latin typeface="Lato Semibold"/>
              </a:rPr>
              <a:t> </a:t>
            </a:r>
            <a:r>
              <a:rPr lang="de-AT" sz="2800" spc="-1" dirty="0" err="1">
                <a:latin typeface="Lato Semibold"/>
              </a:rPr>
              <a:t>be</a:t>
            </a:r>
            <a:r>
              <a:rPr lang="de-AT" sz="2800" spc="-1" dirty="0">
                <a:latin typeface="Lato Semibold"/>
              </a:rPr>
              <a:t> a Mentee“</a:t>
            </a:r>
            <a:endParaRPr lang="en-US" sz="2800" b="0" strike="noStrike" spc="-1" dirty="0">
              <a:solidFill>
                <a:srgbClr val="000000"/>
              </a:solidFill>
              <a:latin typeface="Lato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3875F20-9050-4D45-8D33-10BBF506E94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8750"/>
            <a:ext cx="2270125" cy="1108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49CBCA1-43F5-4AF7-AEB5-83F1B6AC6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97521"/>
            <a:ext cx="1524000" cy="10429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9F50F1-6F1D-46B6-ACE0-05AB4AA40DAC}"/>
              </a:ext>
            </a:extLst>
          </p:cNvPr>
          <p:cNvSpPr txBox="1"/>
          <p:nvPr/>
        </p:nvSpPr>
        <p:spPr>
          <a:xfrm>
            <a:off x="2490330" y="1380080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/>
              <a:t>Fill out the Mentee Template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AT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Send the Template to the D28 Mentoring Coordinators  at </a:t>
            </a:r>
            <a:r>
              <a:rPr lang="en-GB" sz="1200" spc="-1" dirty="0">
                <a:solidFill>
                  <a:srgbClr val="000000"/>
                </a:solidFill>
                <a:hlinkClick r:id="rId4"/>
              </a:rPr>
              <a:t>W4WZontaMentoring@gmx.net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DE6D2B-9847-4491-86F8-BF82DA0CBD8D}"/>
              </a:ext>
            </a:extLst>
          </p:cNvPr>
          <p:cNvSpPr txBox="1"/>
          <p:nvPr/>
        </p:nvSpPr>
        <p:spPr>
          <a:xfrm>
            <a:off x="484768" y="3430101"/>
            <a:ext cx="1930749" cy="1169551"/>
          </a:xfrm>
          <a:prstGeom prst="rect">
            <a:avLst/>
          </a:prstGeom>
          <a:solidFill>
            <a:srgbClr val="F5BD47"/>
          </a:solidFill>
          <a:ln w="76200">
            <a:solidFill>
              <a:srgbClr val="005F7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/>
              <a:t>Remember how so much there is to learn about LIFE from another Woman!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721861-D874-45EA-86D1-CE0FC2310020}"/>
              </a:ext>
            </a:extLst>
          </p:cNvPr>
          <p:cNvSpPr txBox="1"/>
          <p:nvPr/>
        </p:nvSpPr>
        <p:spPr>
          <a:xfrm>
            <a:off x="2524966" y="2208103"/>
            <a:ext cx="52035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890" lvl="1" indent="-17145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While waiting for a Mentor Connection feedback</a:t>
            </a:r>
          </a:p>
          <a:p>
            <a:pPr marL="972090" lvl="2" indent="-171450"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Define </a:t>
            </a:r>
            <a:r>
              <a:rPr lang="en-GB" sz="1200" b="1" spc="-1" dirty="0">
                <a:solidFill>
                  <a:srgbClr val="000000"/>
                </a:solidFill>
              </a:rPr>
              <a:t>your mentoring goals</a:t>
            </a:r>
            <a:r>
              <a:rPr lang="en-GB" sz="1200" spc="-1" dirty="0">
                <a:solidFill>
                  <a:srgbClr val="000000"/>
                </a:solidFill>
              </a:rPr>
              <a:t> as clearly as possible</a:t>
            </a:r>
            <a:endParaRPr lang="en-GB" sz="1200" u="sng" spc="-1" dirty="0">
              <a:solidFill>
                <a:srgbClr val="0000FF"/>
              </a:solidFill>
            </a:endParaRPr>
          </a:p>
          <a:p>
            <a:pPr marL="972090" lvl="2" indent="-171450"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Review the Mentoring Session Guidelines (see Appendix)</a:t>
            </a:r>
            <a:endParaRPr lang="en-US" sz="1200" spc="-1" dirty="0">
              <a:solidFill>
                <a:srgbClr val="000000"/>
              </a:solidFill>
            </a:endParaRPr>
          </a:p>
          <a:p>
            <a:pPr marL="972090" lvl="2" indent="-171450"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In case of questions contact the D28 Mentoring Coordinators  at </a:t>
            </a:r>
            <a:r>
              <a:rPr lang="en-GB" sz="1200" spc="-1" dirty="0">
                <a:solidFill>
                  <a:srgbClr val="000000"/>
                </a:solidFill>
                <a:hlinkClick r:id="rId4"/>
              </a:rPr>
              <a:t>W4WZontaMentoring@gmx.net</a:t>
            </a:r>
            <a:r>
              <a:rPr lang="en-GB" sz="1200" spc="-1" dirty="0">
                <a:solidFill>
                  <a:srgbClr val="000000"/>
                </a:solidFill>
              </a:rPr>
              <a:t> </a:t>
            </a:r>
            <a:endParaRPr lang="en-US" sz="1200" spc="-1" dirty="0">
              <a:solidFill>
                <a:srgbClr val="00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63F522B-1836-4BB2-BABC-B2EE9A4FF1D5}"/>
              </a:ext>
            </a:extLst>
          </p:cNvPr>
          <p:cNvSpPr/>
          <p:nvPr/>
        </p:nvSpPr>
        <p:spPr>
          <a:xfrm>
            <a:off x="2670199" y="222317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3440" lv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</a:pPr>
            <a:endParaRPr lang="en-US" sz="1200" spc="-1" dirty="0">
              <a:solidFill>
                <a:srgbClr val="00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868A4B-02E9-4847-AE42-19C28B15856D}"/>
              </a:ext>
            </a:extLst>
          </p:cNvPr>
          <p:cNvSpPr/>
          <p:nvPr/>
        </p:nvSpPr>
        <p:spPr>
          <a:xfrm>
            <a:off x="2384127" y="252278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3440" lv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</a:pPr>
            <a:endParaRPr lang="en-US" sz="1200" spc="-1" dirty="0">
              <a:solidFill>
                <a:srgbClr val="00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22ECD-145C-4679-8353-FF387F2ABC32}"/>
              </a:ext>
            </a:extLst>
          </p:cNvPr>
          <p:cNvSpPr/>
          <p:nvPr/>
        </p:nvSpPr>
        <p:spPr>
          <a:xfrm>
            <a:off x="3352800" y="34523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890" lvl="1" indent="-17145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200" spc="-1" dirty="0">
                <a:solidFill>
                  <a:srgbClr val="000000"/>
                </a:solidFill>
              </a:rPr>
              <a:t>Connect to your Mentor, meet up, pre-define your journey, </a:t>
            </a:r>
            <a:r>
              <a:rPr lang="en-GB" sz="1200" b="1" spc="-1" dirty="0">
                <a:solidFill>
                  <a:srgbClr val="000000"/>
                </a:solidFill>
              </a:rPr>
              <a:t>start talking </a:t>
            </a:r>
            <a:r>
              <a:rPr lang="en-GB" sz="1200" spc="-1" dirty="0">
                <a:solidFill>
                  <a:srgbClr val="000000"/>
                </a:solidFill>
              </a:rPr>
              <a:t>and see where the connect takes you for the benefit of you both!</a:t>
            </a:r>
            <a:endParaRPr lang="en-US" sz="1200" spc="-1" dirty="0">
              <a:solidFill>
                <a:srgbClr val="000000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514792B-B894-4D1A-A203-87A35CD9A4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2953" y="4007665"/>
            <a:ext cx="1693700" cy="954107"/>
          </a:xfrm>
          <a:prstGeom prst="rect">
            <a:avLst/>
          </a:prstGeom>
        </p:spPr>
      </p:pic>
      <p:sp>
        <p:nvSpPr>
          <p:cNvPr id="16" name="Arrow: Curved Right 15">
            <a:extLst>
              <a:ext uri="{FF2B5EF4-FFF2-40B4-BE49-F238E27FC236}">
                <a16:creationId xmlns:a16="http://schemas.microsoft.com/office/drawing/2014/main" id="{DCF1977A-ED2D-4E78-937D-FBC857B925A7}"/>
              </a:ext>
            </a:extLst>
          </p:cNvPr>
          <p:cNvSpPr/>
          <p:nvPr/>
        </p:nvSpPr>
        <p:spPr>
          <a:xfrm>
            <a:off x="2040779" y="1535248"/>
            <a:ext cx="336421" cy="51507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Arrow: Curved Right 19">
            <a:extLst>
              <a:ext uri="{FF2B5EF4-FFF2-40B4-BE49-F238E27FC236}">
                <a16:creationId xmlns:a16="http://schemas.microsoft.com/office/drawing/2014/main" id="{735135E4-3BC9-4DD1-8F7D-C812F398E248}"/>
              </a:ext>
            </a:extLst>
          </p:cNvPr>
          <p:cNvSpPr/>
          <p:nvPr/>
        </p:nvSpPr>
        <p:spPr>
          <a:xfrm>
            <a:off x="2429372" y="2314214"/>
            <a:ext cx="336421" cy="51507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rrow: Curved Right 20">
            <a:extLst>
              <a:ext uri="{FF2B5EF4-FFF2-40B4-BE49-F238E27FC236}">
                <a16:creationId xmlns:a16="http://schemas.microsoft.com/office/drawing/2014/main" id="{288028C7-8DF0-460F-9B91-94BF2A65A5FE}"/>
              </a:ext>
            </a:extLst>
          </p:cNvPr>
          <p:cNvSpPr/>
          <p:nvPr/>
        </p:nvSpPr>
        <p:spPr>
          <a:xfrm>
            <a:off x="3184589" y="3558859"/>
            <a:ext cx="336421" cy="51507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AA469BC-EF72-40A7-9902-113BD5C34A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2013"/>
              </p:ext>
            </p:extLst>
          </p:nvPr>
        </p:nvGraphicFramePr>
        <p:xfrm>
          <a:off x="7491755" y="197102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6" imgW="914400" imgH="771480" progId="Word.Document.12">
                  <p:embed/>
                </p:oleObj>
              </mc:Choice>
              <mc:Fallback>
                <p:oleObj name="Document" showAsIcon="1" r:id="rId6" imgW="914400" imgH="771480" progId="Word.Documen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AA469BC-EF72-40A7-9902-113BD5C34A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491755" y="197102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870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310AB27C2DFD489841547AD5DA5CF6" ma:contentTypeVersion="20" ma:contentTypeDescription="Create a new document." ma:contentTypeScope="" ma:versionID="a99ceb5f8992ba5c07d9d470f78f9c68">
  <xsd:schema xmlns:xsd="http://www.w3.org/2001/XMLSchema" xmlns:xs="http://www.w3.org/2001/XMLSchema" xmlns:p="http://schemas.microsoft.com/office/2006/metadata/properties" xmlns:ns2="1648f2b9-7a6f-470c-ab6b-ef6897e5ddd7" xmlns:ns3="dfeb9015-71a4-494b-8681-bf0e88f79a28" targetNamespace="http://schemas.microsoft.com/office/2006/metadata/properties" ma:root="true" ma:fieldsID="f8301e19f1f8d2315c49910f7837ef26" ns2:_="" ns3:_="">
    <xsd:import namespace="1648f2b9-7a6f-470c-ab6b-ef6897e5ddd7"/>
    <xsd:import namespace="dfeb9015-71a4-494b-8681-bf0e88f79a2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48f2b9-7a6f-470c-ab6b-ef6897e5ddd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b9015-71a4-494b-8681-bf0e88f79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C40B7C-7CB6-4E1F-AC71-017B280853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921CC7-540C-4225-B051-0A2F37DF2FD6}">
  <ds:schemaRefs>
    <ds:schemaRef ds:uri="http://purl.org/dc/elements/1.1/"/>
    <ds:schemaRef ds:uri="http://schemas.openxmlformats.org/package/2006/metadata/core-properties"/>
    <ds:schemaRef ds:uri="1648f2b9-7a6f-470c-ab6b-ef6897e5ddd7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dfeb9015-71a4-494b-8681-bf0e88f79a2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8554421-EA54-4CE2-8546-72D9F3B829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48f2b9-7a6f-470c-ab6b-ef6897e5ddd7"/>
    <ds:schemaRef ds:uri="dfeb9015-71a4-494b-8681-bf0e88f79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On-screen Show (16:9)</PresentationFormat>
  <Paragraphs>30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Lato</vt:lpstr>
      <vt:lpstr>Lato Semibold</vt:lpstr>
      <vt:lpstr>Office Theme</vt:lpstr>
      <vt:lpstr>Document</vt:lpstr>
      <vt:lpstr>Zonta Mentoring Initiative –  Women for Women W4W</vt:lpstr>
      <vt:lpstr>„I want (to be) a ZONTA Godmother“</vt:lpstr>
      <vt:lpstr>„I want to be a Mentor“</vt:lpstr>
      <vt:lpstr>„I want to be a Mentee“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Edrinn</dc:creator>
  <cp:lastModifiedBy>Kostal, Ursula</cp:lastModifiedBy>
  <cp:revision>96</cp:revision>
  <dcterms:created xsi:type="dcterms:W3CDTF">2018-01-12T21:14:27Z</dcterms:created>
  <dcterms:modified xsi:type="dcterms:W3CDTF">2021-10-24T12:45:58Z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0x010100DF310AB27C2DFD489841547AD5DA5CF6</vt:lpwstr>
  </property>
  <property fmtid="{D5CDD505-2E9C-101B-9397-08002B2CF9AE}" pid="3" name="MSIP_Label_394d6eb9-14dc-4491-8473-518c4004c83a_Enabled">
    <vt:lpwstr>true</vt:lpwstr>
  </property>
  <property fmtid="{D5CDD505-2E9C-101B-9397-08002B2CF9AE}" pid="4" name="MSIP_Label_394d6eb9-14dc-4491-8473-518c4004c83a_SetDate">
    <vt:lpwstr>2021-10-20T19:04:49Z</vt:lpwstr>
  </property>
  <property fmtid="{D5CDD505-2E9C-101B-9397-08002B2CF9AE}" pid="5" name="MSIP_Label_394d6eb9-14dc-4491-8473-518c4004c83a_Method">
    <vt:lpwstr>Privileged</vt:lpwstr>
  </property>
  <property fmtid="{D5CDD505-2E9C-101B-9397-08002B2CF9AE}" pid="6" name="MSIP_Label_394d6eb9-14dc-4491-8473-518c4004c83a_Name">
    <vt:lpwstr>Public</vt:lpwstr>
  </property>
  <property fmtid="{D5CDD505-2E9C-101B-9397-08002B2CF9AE}" pid="7" name="MSIP_Label_394d6eb9-14dc-4491-8473-518c4004c83a_SiteId">
    <vt:lpwstr>18a01ad8-9727-498a-a47d-17374c6fd9f7</vt:lpwstr>
  </property>
  <property fmtid="{D5CDD505-2E9C-101B-9397-08002B2CF9AE}" pid="8" name="MSIP_Label_394d6eb9-14dc-4491-8473-518c4004c83a_ActionId">
    <vt:lpwstr>55c262db-122a-4660-b1e6-c7e0ff5e4caf</vt:lpwstr>
  </property>
  <property fmtid="{D5CDD505-2E9C-101B-9397-08002B2CF9AE}" pid="9" name="MSIP_Label_394d6eb9-14dc-4491-8473-518c4004c83a_ContentBits">
    <vt:lpwstr>0</vt:lpwstr>
  </property>
</Properties>
</file>