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72" r:id="rId5"/>
    <p:sldId id="376" r:id="rId6"/>
    <p:sldId id="375" r:id="rId7"/>
    <p:sldId id="377" r:id="rId8"/>
    <p:sldId id="378" r:id="rId9"/>
    <p:sldId id="390" r:id="rId10"/>
    <p:sldId id="379" r:id="rId11"/>
    <p:sldId id="391" r:id="rId12"/>
    <p:sldId id="392" r:id="rId13"/>
    <p:sldId id="381" r:id="rId14"/>
    <p:sldId id="382" r:id="rId15"/>
    <p:sldId id="385" r:id="rId16"/>
    <p:sldId id="380" r:id="rId17"/>
    <p:sldId id="383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8E7"/>
    <a:srgbClr val="E9ECF3"/>
    <a:srgbClr val="005F71"/>
    <a:srgbClr val="F5B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68BE47-2669-4941-A664-99CB5121AACF}" v="96" dt="2021-10-20T19:17:05.4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7" d="100"/>
          <a:sy n="137" d="100"/>
        </p:scale>
        <p:origin x="86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stal, Ursula" userId="c3b7b7a1-46a8-4c2a-9899-39173f7ec2f6" providerId="ADAL" clId="{3668BE47-2669-4941-A664-99CB5121AACF}"/>
    <pc:docChg chg="custSel modSld">
      <pc:chgData name="Kostal, Ursula" userId="c3b7b7a1-46a8-4c2a-9899-39173f7ec2f6" providerId="ADAL" clId="{3668BE47-2669-4941-A664-99CB5121AACF}" dt="2021-10-20T19:17:03.405" v="36" actId="1076"/>
      <pc:docMkLst>
        <pc:docMk/>
      </pc:docMkLst>
      <pc:sldChg chg="addSp delSp modSp mod modAnim">
        <pc:chgData name="Kostal, Ursula" userId="c3b7b7a1-46a8-4c2a-9899-39173f7ec2f6" providerId="ADAL" clId="{3668BE47-2669-4941-A664-99CB5121AACF}" dt="2021-10-20T19:17:03.405" v="36" actId="1076"/>
        <pc:sldMkLst>
          <pc:docMk/>
          <pc:sldMk cId="1755706852" sldId="380"/>
        </pc:sldMkLst>
        <pc:graphicFrameChg chg="del">
          <ac:chgData name="Kostal, Ursula" userId="c3b7b7a1-46a8-4c2a-9899-39173f7ec2f6" providerId="ADAL" clId="{3668BE47-2669-4941-A664-99CB5121AACF}" dt="2021-10-20T19:00:01.685" v="11" actId="478"/>
          <ac:graphicFrameMkLst>
            <pc:docMk/>
            <pc:sldMk cId="1755706852" sldId="380"/>
            <ac:graphicFrameMk id="12" creationId="{287D5AA1-4649-4583-B789-7687DAF88DEE}"/>
          </ac:graphicFrameMkLst>
        </pc:graphicFrameChg>
        <pc:graphicFrameChg chg="add del mod">
          <ac:chgData name="Kostal, Ursula" userId="c3b7b7a1-46a8-4c2a-9899-39173f7ec2f6" providerId="ADAL" clId="{3668BE47-2669-4941-A664-99CB5121AACF}" dt="2021-10-20T19:16:04.792" v="30" actId="478"/>
          <ac:graphicFrameMkLst>
            <pc:docMk/>
            <pc:sldMk cId="1755706852" sldId="380"/>
            <ac:graphicFrameMk id="14" creationId="{5999BB66-DB98-45B9-95EE-A51E39CCD1C6}"/>
          </ac:graphicFrameMkLst>
        </pc:graphicFrameChg>
        <pc:graphicFrameChg chg="add del mod">
          <ac:chgData name="Kostal, Ursula" userId="c3b7b7a1-46a8-4c2a-9899-39173f7ec2f6" providerId="ADAL" clId="{3668BE47-2669-4941-A664-99CB5121AACF}" dt="2021-10-20T19:16:01.521" v="28" actId="478"/>
          <ac:graphicFrameMkLst>
            <pc:docMk/>
            <pc:sldMk cId="1755706852" sldId="380"/>
            <ac:graphicFrameMk id="15" creationId="{46BA6984-350E-4C14-9810-955137494CAF}"/>
          </ac:graphicFrameMkLst>
        </pc:graphicFrameChg>
        <pc:graphicFrameChg chg="add del mod">
          <ac:chgData name="Kostal, Ursula" userId="c3b7b7a1-46a8-4c2a-9899-39173f7ec2f6" providerId="ADAL" clId="{3668BE47-2669-4941-A664-99CB5121AACF}" dt="2021-10-20T19:16:02.511" v="29" actId="478"/>
          <ac:graphicFrameMkLst>
            <pc:docMk/>
            <pc:sldMk cId="1755706852" sldId="380"/>
            <ac:graphicFrameMk id="16" creationId="{DC67C567-9640-4B36-A67D-AC8F0D00DCDA}"/>
          </ac:graphicFrameMkLst>
        </pc:graphicFrameChg>
        <pc:graphicFrameChg chg="add mod">
          <ac:chgData name="Kostal, Ursula" userId="c3b7b7a1-46a8-4c2a-9899-39173f7ec2f6" providerId="ADAL" clId="{3668BE47-2669-4941-A664-99CB5121AACF}" dt="2021-10-20T19:16:20.808" v="32" actId="1076"/>
          <ac:graphicFrameMkLst>
            <pc:docMk/>
            <pc:sldMk cId="1755706852" sldId="380"/>
            <ac:graphicFrameMk id="17" creationId="{924F26C7-297C-40A5-A832-518E7EDE2C4A}"/>
          </ac:graphicFrameMkLst>
        </pc:graphicFrameChg>
        <pc:graphicFrameChg chg="add mod">
          <ac:chgData name="Kostal, Ursula" userId="c3b7b7a1-46a8-4c2a-9899-39173f7ec2f6" providerId="ADAL" clId="{3668BE47-2669-4941-A664-99CB5121AACF}" dt="2021-10-20T19:16:49.084" v="34" actId="1076"/>
          <ac:graphicFrameMkLst>
            <pc:docMk/>
            <pc:sldMk cId="1755706852" sldId="380"/>
            <ac:graphicFrameMk id="18" creationId="{F4246A50-6E35-42EB-ACEF-F3FC1FC69033}"/>
          </ac:graphicFrameMkLst>
        </pc:graphicFrameChg>
        <pc:graphicFrameChg chg="add mod">
          <ac:chgData name="Kostal, Ursula" userId="c3b7b7a1-46a8-4c2a-9899-39173f7ec2f6" providerId="ADAL" clId="{3668BE47-2669-4941-A664-99CB5121AACF}" dt="2021-10-20T19:17:03.405" v="36" actId="1076"/>
          <ac:graphicFrameMkLst>
            <pc:docMk/>
            <pc:sldMk cId="1755706852" sldId="380"/>
            <ac:graphicFrameMk id="19" creationId="{63355263-3B7C-4FEF-A9BA-C065A5B61E3D}"/>
          </ac:graphicFrameMkLst>
        </pc:graphicFrameChg>
        <pc:picChg chg="del">
          <ac:chgData name="Kostal, Ursula" userId="c3b7b7a1-46a8-4c2a-9899-39173f7ec2f6" providerId="ADAL" clId="{3668BE47-2669-4941-A664-99CB5121AACF}" dt="2021-10-20T18:59:58.771" v="10" actId="478"/>
          <ac:picMkLst>
            <pc:docMk/>
            <pc:sldMk cId="1755706852" sldId="380"/>
            <ac:picMk id="8" creationId="{CE9DBEBD-764F-48C3-8077-B179EC829C6C}"/>
          </ac:picMkLst>
        </pc:picChg>
        <pc:picChg chg="del">
          <ac:chgData name="Kostal, Ursula" userId="c3b7b7a1-46a8-4c2a-9899-39173f7ec2f6" providerId="ADAL" clId="{3668BE47-2669-4941-A664-99CB5121AACF}" dt="2021-10-20T18:59:56.130" v="9" actId="478"/>
          <ac:picMkLst>
            <pc:docMk/>
            <pc:sldMk cId="1755706852" sldId="380"/>
            <ac:picMk id="11" creationId="{49658259-2BE7-4EEE-B8E3-E8AADA64FD06}"/>
          </ac:picMkLst>
        </pc:picChg>
      </pc:sldChg>
      <pc:sldChg chg="addSp delSp modSp mod">
        <pc:chgData name="Kostal, Ursula" userId="c3b7b7a1-46a8-4c2a-9899-39173f7ec2f6" providerId="ADAL" clId="{3668BE47-2669-4941-A664-99CB5121AACF}" dt="2021-10-20T19:09:47.608" v="23"/>
        <pc:sldMkLst>
          <pc:docMk/>
          <pc:sldMk cId="1265148606" sldId="390"/>
        </pc:sldMkLst>
        <pc:graphicFrameChg chg="add del mod">
          <ac:chgData name="Kostal, Ursula" userId="c3b7b7a1-46a8-4c2a-9899-39173f7ec2f6" providerId="ADAL" clId="{3668BE47-2669-4941-A664-99CB5121AACF}" dt="2021-10-20T19:08:09.245" v="21" actId="478"/>
          <ac:graphicFrameMkLst>
            <pc:docMk/>
            <pc:sldMk cId="1265148606" sldId="390"/>
            <ac:graphicFrameMk id="3" creationId="{77623107-E08B-4DEA-81DE-8174D3683B78}"/>
          </ac:graphicFrameMkLst>
        </pc:graphicFrameChg>
        <pc:graphicFrameChg chg="mod">
          <ac:chgData name="Kostal, Ursula" userId="c3b7b7a1-46a8-4c2a-9899-39173f7ec2f6" providerId="ADAL" clId="{3668BE47-2669-4941-A664-99CB5121AACF}" dt="2021-10-20T19:09:47.608" v="23"/>
          <ac:graphicFrameMkLst>
            <pc:docMk/>
            <pc:sldMk cId="1265148606" sldId="390"/>
            <ac:graphicFrameMk id="6" creationId="{09B7904F-2D24-48A4-AABD-C0D074767D48}"/>
          </ac:graphicFrameMkLst>
        </pc:graphicFrameChg>
        <pc:graphicFrameChg chg="del">
          <ac:chgData name="Kostal, Ursula" userId="c3b7b7a1-46a8-4c2a-9899-39173f7ec2f6" providerId="ADAL" clId="{3668BE47-2669-4941-A664-99CB5121AACF}" dt="2021-10-20T18:57:23.858" v="0" actId="478"/>
          <ac:graphicFrameMkLst>
            <pc:docMk/>
            <pc:sldMk cId="1265148606" sldId="390"/>
            <ac:graphicFrameMk id="23" creationId="{336847BE-9445-49B5-80F9-DFC0352C9D5A}"/>
          </ac:graphicFrameMkLst>
        </pc:graphicFrameChg>
      </pc:sldChg>
      <pc:sldChg chg="addSp delSp modSp mod">
        <pc:chgData name="Kostal, Ursula" userId="c3b7b7a1-46a8-4c2a-9899-39173f7ec2f6" providerId="ADAL" clId="{3668BE47-2669-4941-A664-99CB5121AACF}" dt="2021-10-20T19:13:18.038" v="25" actId="1076"/>
        <pc:sldMkLst>
          <pc:docMk/>
          <pc:sldMk cId="2094984095" sldId="391"/>
        </pc:sldMkLst>
        <pc:graphicFrameChg chg="add del mod">
          <ac:chgData name="Kostal, Ursula" userId="c3b7b7a1-46a8-4c2a-9899-39173f7ec2f6" providerId="ADAL" clId="{3668BE47-2669-4941-A664-99CB5121AACF}" dt="2021-10-20T19:12:42.173" v="24" actId="478"/>
          <ac:graphicFrameMkLst>
            <pc:docMk/>
            <pc:sldMk cId="2094984095" sldId="391"/>
            <ac:graphicFrameMk id="6" creationId="{E96C1BE3-CBFE-4649-A404-8B1D71FDE36F}"/>
          </ac:graphicFrameMkLst>
        </pc:graphicFrameChg>
        <pc:graphicFrameChg chg="mod">
          <ac:chgData name="Kostal, Ursula" userId="c3b7b7a1-46a8-4c2a-9899-39173f7ec2f6" providerId="ADAL" clId="{3668BE47-2669-4941-A664-99CB5121AACF}" dt="2021-10-20T19:13:18.038" v="25" actId="1076"/>
          <ac:graphicFrameMkLst>
            <pc:docMk/>
            <pc:sldMk cId="2094984095" sldId="391"/>
            <ac:graphicFrameMk id="8" creationId="{702A7263-154B-43DB-B2CB-EFF048143F5C}"/>
          </ac:graphicFrameMkLst>
        </pc:graphicFrameChg>
        <pc:picChg chg="del">
          <ac:chgData name="Kostal, Ursula" userId="c3b7b7a1-46a8-4c2a-9899-39173f7ec2f6" providerId="ADAL" clId="{3668BE47-2669-4941-A664-99CB5121AACF}" dt="2021-10-20T18:58:25.468" v="3" actId="478"/>
          <ac:picMkLst>
            <pc:docMk/>
            <pc:sldMk cId="2094984095" sldId="391"/>
            <ac:picMk id="12" creationId="{57BEBD9D-A0F2-4B76-9071-5617F65D2E92}"/>
          </ac:picMkLst>
        </pc:picChg>
      </pc:sldChg>
      <pc:sldChg chg="addSp delSp modSp mod">
        <pc:chgData name="Kostal, Ursula" userId="c3b7b7a1-46a8-4c2a-9899-39173f7ec2f6" providerId="ADAL" clId="{3668BE47-2669-4941-A664-99CB5121AACF}" dt="2021-10-20T19:14:25.956" v="27" actId="1076"/>
        <pc:sldMkLst>
          <pc:docMk/>
          <pc:sldMk cId="2488703253" sldId="392"/>
        </pc:sldMkLst>
        <pc:graphicFrameChg chg="add del mod">
          <ac:chgData name="Kostal, Ursula" userId="c3b7b7a1-46a8-4c2a-9899-39173f7ec2f6" providerId="ADAL" clId="{3668BE47-2669-4941-A664-99CB5121AACF}" dt="2021-10-20T19:13:50.763" v="26" actId="478"/>
          <ac:graphicFrameMkLst>
            <pc:docMk/>
            <pc:sldMk cId="2488703253" sldId="392"/>
            <ac:graphicFrameMk id="3" creationId="{6CA8AF37-58E7-4B94-A84E-D6FBD62F0B3B}"/>
          </ac:graphicFrameMkLst>
        </pc:graphicFrameChg>
        <pc:graphicFrameChg chg="mod">
          <ac:chgData name="Kostal, Ursula" userId="c3b7b7a1-46a8-4c2a-9899-39173f7ec2f6" providerId="ADAL" clId="{3668BE47-2669-4941-A664-99CB5121AACF}" dt="2021-10-20T19:14:25.956" v="27" actId="1076"/>
          <ac:graphicFrameMkLst>
            <pc:docMk/>
            <pc:sldMk cId="2488703253" sldId="392"/>
            <ac:graphicFrameMk id="6" creationId="{1AA469BC-EF72-40A7-9902-113BD5C34AA6}"/>
          </ac:graphicFrameMkLst>
        </pc:graphicFrameChg>
        <pc:picChg chg="del">
          <ac:chgData name="Kostal, Ursula" userId="c3b7b7a1-46a8-4c2a-9899-39173f7ec2f6" providerId="ADAL" clId="{3668BE47-2669-4941-A664-99CB5121AACF}" dt="2021-10-20T18:59:08.745" v="6" actId="478"/>
          <ac:picMkLst>
            <pc:docMk/>
            <pc:sldMk cId="2488703253" sldId="392"/>
            <ac:picMk id="13" creationId="{FDA1AC1F-AEF3-4681-8CD8-5C1DF43651EF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C54949-769C-44AA-B8AF-D4171F3283C7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5FEDB-BA31-472B-878B-D6278FCB3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250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5C672-D38C-4AC9-8C98-0B128B2DAE1C}" type="datetimeFigureOut">
              <a:rPr lang="de-CH" smtClean="0"/>
              <a:t>20.10.2021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9AA01D-1089-42BC-AE07-12C395CD29A1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16041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9AA01D-1089-42BC-AE07-12C395CD29A1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12756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97821"/>
            <a:ext cx="6477000" cy="1583531"/>
          </a:xfrm>
        </p:spPr>
        <p:txBody>
          <a:bodyPr>
            <a:noAutofit/>
          </a:bodyPr>
          <a:lstStyle>
            <a:lvl1pPr algn="l">
              <a:lnSpc>
                <a:spcPts val="6000"/>
              </a:lnSpc>
              <a:defRPr sz="480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486150"/>
            <a:ext cx="5867400" cy="457200"/>
          </a:xfrm>
        </p:spPr>
        <p:txBody>
          <a:bodyPr>
            <a:noAutofit/>
          </a:bodyPr>
          <a:lstStyle>
            <a:lvl1pPr marL="0" indent="0" algn="l">
              <a:buNone/>
              <a:defRPr sz="2400" b="1">
                <a:solidFill>
                  <a:srgbClr val="005F71"/>
                </a:solidFill>
                <a:latin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731520" y="971550"/>
            <a:ext cx="8031480" cy="6858"/>
          </a:xfrm>
          <a:prstGeom prst="line">
            <a:avLst/>
          </a:prstGeom>
          <a:ln w="76200">
            <a:solidFill>
              <a:srgbClr val="F5B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8305800" y="4324350"/>
            <a:ext cx="762000" cy="762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 baseline="0"/>
            </a:lvl1pPr>
          </a:lstStyle>
          <a:p>
            <a:r>
              <a:rPr lang="en-US" dirty="0"/>
              <a:t>Insert district/club logo</a:t>
            </a:r>
          </a:p>
        </p:txBody>
      </p:sp>
    </p:spTree>
    <p:extLst>
      <p:ext uri="{BB962C8B-B14F-4D97-AF65-F5344CB8AC3E}">
        <p14:creationId xmlns:p14="http://schemas.microsoft.com/office/powerpoint/2010/main" val="3759209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2880" y="285750"/>
            <a:ext cx="8778240" cy="857250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rgbClr val="005F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182880" y="1260480"/>
            <a:ext cx="8778240" cy="0"/>
          </a:xfrm>
          <a:prstGeom prst="line">
            <a:avLst/>
          </a:prstGeom>
          <a:ln w="76200">
            <a:solidFill>
              <a:srgbClr val="F5B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82880" y="1377960"/>
            <a:ext cx="8778240" cy="302259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8305800" y="4324350"/>
            <a:ext cx="762000" cy="762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 baseline="0"/>
            </a:lvl1pPr>
          </a:lstStyle>
          <a:p>
            <a:r>
              <a:rPr lang="en-US" dirty="0"/>
              <a:t>Insert district/club logo</a:t>
            </a:r>
          </a:p>
        </p:txBody>
      </p:sp>
    </p:spTree>
    <p:extLst>
      <p:ext uri="{BB962C8B-B14F-4D97-AF65-F5344CB8AC3E}">
        <p14:creationId xmlns:p14="http://schemas.microsoft.com/office/powerpoint/2010/main" val="812973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2" y="1373886"/>
            <a:ext cx="2590799" cy="1807464"/>
          </a:xfrm>
        </p:spPr>
        <p:txBody>
          <a:bodyPr anchor="t">
            <a:noAutofit/>
          </a:bodyPr>
          <a:lstStyle>
            <a:lvl1pPr algn="l">
              <a:defRPr sz="3200">
                <a:solidFill>
                  <a:srgbClr val="005F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76601" y="1373886"/>
            <a:ext cx="5410201" cy="3026664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457200" y="1260480"/>
            <a:ext cx="8229600" cy="0"/>
          </a:xfrm>
          <a:prstGeom prst="line">
            <a:avLst/>
          </a:prstGeom>
          <a:ln w="76200">
            <a:solidFill>
              <a:srgbClr val="F5B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8305800" y="4324350"/>
            <a:ext cx="762000" cy="762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 baseline="0"/>
            </a:lvl1pPr>
          </a:lstStyle>
          <a:p>
            <a:r>
              <a:rPr lang="en-US" dirty="0"/>
              <a:t>Insert district/club logo</a:t>
            </a:r>
          </a:p>
        </p:txBody>
      </p:sp>
    </p:spTree>
    <p:extLst>
      <p:ext uri="{BB962C8B-B14F-4D97-AF65-F5344CB8AC3E}">
        <p14:creationId xmlns:p14="http://schemas.microsoft.com/office/powerpoint/2010/main" val="759052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069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2000" cy="51435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47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2000" cy="257175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257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0" y="2571750"/>
            <a:ext cx="4572000" cy="257175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572000" y="2571750"/>
            <a:ext cx="4572000" cy="25717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4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2853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97821"/>
            <a:ext cx="6477000" cy="1583531"/>
          </a:xfrm>
        </p:spPr>
        <p:txBody>
          <a:bodyPr>
            <a:noAutofit/>
          </a:bodyPr>
          <a:lstStyle>
            <a:lvl1pPr algn="l">
              <a:lnSpc>
                <a:spcPts val="6000"/>
              </a:lnSpc>
              <a:defRPr sz="480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486150"/>
            <a:ext cx="5867400" cy="457200"/>
          </a:xfrm>
        </p:spPr>
        <p:txBody>
          <a:bodyPr>
            <a:noAutofit/>
          </a:bodyPr>
          <a:lstStyle>
            <a:lvl1pPr marL="0" indent="0" algn="l">
              <a:buNone/>
              <a:defRPr sz="2400" b="1">
                <a:solidFill>
                  <a:srgbClr val="005F71"/>
                </a:solidFill>
                <a:latin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731520" y="971550"/>
            <a:ext cx="8031480" cy="6858"/>
          </a:xfrm>
          <a:prstGeom prst="line">
            <a:avLst/>
          </a:prstGeom>
          <a:ln w="76200">
            <a:solidFill>
              <a:srgbClr val="F5B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8305800" y="4324350"/>
            <a:ext cx="762000" cy="762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 baseline="0"/>
            </a:lvl1pPr>
          </a:lstStyle>
          <a:p>
            <a:r>
              <a:rPr lang="en-US" dirty="0"/>
              <a:t>Insert district/club logo</a:t>
            </a:r>
          </a:p>
        </p:txBody>
      </p:sp>
    </p:spTree>
    <p:extLst>
      <p:ext uri="{BB962C8B-B14F-4D97-AF65-F5344CB8AC3E}">
        <p14:creationId xmlns:p14="http://schemas.microsoft.com/office/powerpoint/2010/main" val="3758769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4212" y="1478756"/>
            <a:ext cx="4480560" cy="2997994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43400" cy="5143500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495800" y="133350"/>
            <a:ext cx="4480560" cy="990600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rgbClr val="005F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4495800" y="1301353"/>
            <a:ext cx="4480560" cy="0"/>
          </a:xfrm>
          <a:prstGeom prst="line">
            <a:avLst/>
          </a:prstGeom>
          <a:ln w="76200">
            <a:solidFill>
              <a:srgbClr val="F5B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8305800" y="4324350"/>
            <a:ext cx="762000" cy="762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 baseline="0"/>
            </a:lvl1pPr>
          </a:lstStyle>
          <a:p>
            <a:r>
              <a:rPr lang="en-US" dirty="0"/>
              <a:t>Insert district/club logo</a:t>
            </a:r>
          </a:p>
        </p:txBody>
      </p:sp>
    </p:spTree>
    <p:extLst>
      <p:ext uri="{BB962C8B-B14F-4D97-AF65-F5344CB8AC3E}">
        <p14:creationId xmlns:p14="http://schemas.microsoft.com/office/powerpoint/2010/main" val="4120296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2400" y="1554956"/>
            <a:ext cx="4480560" cy="2997994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4800600" y="-19050"/>
            <a:ext cx="4343400" cy="5143500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153988" y="209550"/>
            <a:ext cx="4480560" cy="990600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rgbClr val="005F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153988" y="1377553"/>
            <a:ext cx="4480560" cy="0"/>
          </a:xfrm>
          <a:prstGeom prst="line">
            <a:avLst/>
          </a:prstGeom>
          <a:ln w="76200">
            <a:solidFill>
              <a:srgbClr val="F5B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152400" y="4324350"/>
            <a:ext cx="762000" cy="762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 baseline="0"/>
            </a:lvl1pPr>
          </a:lstStyle>
          <a:p>
            <a:r>
              <a:rPr lang="en-US" dirty="0"/>
              <a:t>Insert district/club logo</a:t>
            </a:r>
          </a:p>
        </p:txBody>
      </p:sp>
    </p:spTree>
    <p:extLst>
      <p:ext uri="{BB962C8B-B14F-4D97-AF65-F5344CB8AC3E}">
        <p14:creationId xmlns:p14="http://schemas.microsoft.com/office/powerpoint/2010/main" val="2585823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8305800" y="4324350"/>
            <a:ext cx="762000" cy="762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 baseline="0"/>
            </a:lvl1pPr>
          </a:lstStyle>
          <a:p>
            <a:r>
              <a:rPr lang="en-US" dirty="0"/>
              <a:t>Insert district/club logo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82880" y="3261121"/>
            <a:ext cx="8778240" cy="1752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2880" y="209550"/>
            <a:ext cx="8778240" cy="85725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5F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182880" y="1137841"/>
            <a:ext cx="8778240" cy="0"/>
          </a:xfrm>
          <a:prstGeom prst="line">
            <a:avLst/>
          </a:prstGeom>
          <a:ln w="76200">
            <a:solidFill>
              <a:srgbClr val="F5B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208884"/>
            <a:ext cx="8778240" cy="1981199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7192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8305800" y="4324350"/>
            <a:ext cx="762000" cy="762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 baseline="0"/>
            </a:lvl1pPr>
          </a:lstStyle>
          <a:p>
            <a:r>
              <a:rPr lang="en-US" dirty="0"/>
              <a:t>Insert district/club logo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1244" y="205978"/>
            <a:ext cx="4343400" cy="1756172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rgbClr val="005F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1244" y="2343150"/>
            <a:ext cx="8781512" cy="2667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181244" y="2152650"/>
            <a:ext cx="4343400" cy="0"/>
          </a:xfrm>
          <a:prstGeom prst="line">
            <a:avLst/>
          </a:prstGeom>
          <a:ln w="76200">
            <a:solidFill>
              <a:srgbClr val="F5B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4695557" y="209550"/>
            <a:ext cx="4267201" cy="19431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221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38249" y="209550"/>
            <a:ext cx="6300216" cy="857250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rgbClr val="005F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1238249" y="1209675"/>
            <a:ext cx="6300216" cy="0"/>
          </a:xfrm>
          <a:prstGeom prst="line">
            <a:avLst/>
          </a:prstGeom>
          <a:ln w="76200">
            <a:solidFill>
              <a:srgbClr val="F5B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1238250" y="1355598"/>
            <a:ext cx="6300215" cy="3654552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8305800" y="4324350"/>
            <a:ext cx="762000" cy="762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 baseline="0"/>
            </a:lvl1pPr>
          </a:lstStyle>
          <a:p>
            <a:r>
              <a:rPr lang="en-US" dirty="0"/>
              <a:t>Insert district/club logo</a:t>
            </a:r>
          </a:p>
        </p:txBody>
      </p:sp>
    </p:spTree>
    <p:extLst>
      <p:ext uri="{BB962C8B-B14F-4D97-AF65-F5344CB8AC3E}">
        <p14:creationId xmlns:p14="http://schemas.microsoft.com/office/powerpoint/2010/main" val="383818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200150"/>
            <a:ext cx="4316095" cy="3200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182880" y="1123950"/>
            <a:ext cx="8778240" cy="0"/>
          </a:xfrm>
          <a:prstGeom prst="line">
            <a:avLst/>
          </a:prstGeom>
          <a:ln w="76200">
            <a:solidFill>
              <a:srgbClr val="F5B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82880" y="1204459"/>
            <a:ext cx="4160520" cy="3196092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82880" y="114300"/>
            <a:ext cx="8778240" cy="857250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rgbClr val="005F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8305800" y="4324350"/>
            <a:ext cx="762000" cy="762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 baseline="0"/>
            </a:lvl1pPr>
          </a:lstStyle>
          <a:p>
            <a:r>
              <a:rPr lang="en-US" dirty="0"/>
              <a:t>Insert district/club logo</a:t>
            </a:r>
          </a:p>
        </p:txBody>
      </p:sp>
    </p:spTree>
    <p:extLst>
      <p:ext uri="{BB962C8B-B14F-4D97-AF65-F5344CB8AC3E}">
        <p14:creationId xmlns:p14="http://schemas.microsoft.com/office/powerpoint/2010/main" val="983727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4212" y="1478756"/>
            <a:ext cx="4480560" cy="2997994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43400" cy="2571750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495800" y="133350"/>
            <a:ext cx="4480560" cy="990600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rgbClr val="005F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4495800" y="1301353"/>
            <a:ext cx="4480560" cy="0"/>
          </a:xfrm>
          <a:prstGeom prst="line">
            <a:avLst/>
          </a:prstGeom>
          <a:ln w="76200">
            <a:solidFill>
              <a:srgbClr val="F5B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0" y="2571750"/>
            <a:ext cx="4343400" cy="257175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8305800" y="4324350"/>
            <a:ext cx="762000" cy="762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 baseline="0"/>
            </a:lvl1pPr>
          </a:lstStyle>
          <a:p>
            <a:r>
              <a:rPr lang="en-US" dirty="0"/>
              <a:t>Insert district/club logo</a:t>
            </a:r>
          </a:p>
        </p:txBody>
      </p:sp>
    </p:spTree>
    <p:extLst>
      <p:ext uri="{BB962C8B-B14F-4D97-AF65-F5344CB8AC3E}">
        <p14:creationId xmlns:p14="http://schemas.microsoft.com/office/powerpoint/2010/main" val="769101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34A85-7AC3-41E9-B29A-AE8F0283A15C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2D03F-718D-44C4-A7A0-A958E7C07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627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60" r:id="rId3"/>
    <p:sldLayoutId id="2147483670" r:id="rId4"/>
    <p:sldLayoutId id="2147483650" r:id="rId5"/>
    <p:sldLayoutId id="2147483653" r:id="rId6"/>
    <p:sldLayoutId id="2147483654" r:id="rId7"/>
    <p:sldLayoutId id="2147483664" r:id="rId8"/>
    <p:sldLayoutId id="2147483669" r:id="rId9"/>
    <p:sldLayoutId id="2147483662" r:id="rId10"/>
    <p:sldLayoutId id="2147483661" r:id="rId11"/>
    <p:sldLayoutId id="2147483665" r:id="rId12"/>
    <p:sldLayoutId id="2147483666" r:id="rId13"/>
    <p:sldLayoutId id="2147483667" r:id="rId14"/>
    <p:sldLayoutId id="214748365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Relationship Id="rId4" Type="http://schemas.openxmlformats.org/officeDocument/2006/relationships/hyperlink" Target="mailto:W4WZontaMentoring@gmx.net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4.docx"/><Relationship Id="rId3" Type="http://schemas.openxmlformats.org/officeDocument/2006/relationships/hyperlink" Target="mailto:W4WZontaMentoring@gmx.net" TargetMode="External"/><Relationship Id="rId7" Type="http://schemas.openxmlformats.org/officeDocument/2006/relationships/image" Target="../media/image6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Relationship Id="rId6" Type="http://schemas.openxmlformats.org/officeDocument/2006/relationships/package" Target="../embeddings/Microsoft_Word_Document3.docx"/><Relationship Id="rId11" Type="http://schemas.openxmlformats.org/officeDocument/2006/relationships/image" Target="../media/image5.wmf"/><Relationship Id="rId5" Type="http://schemas.openxmlformats.org/officeDocument/2006/relationships/image" Target="../media/image9.emf"/><Relationship Id="rId10" Type="http://schemas.openxmlformats.org/officeDocument/2006/relationships/package" Target="../embeddings/Microsoft_Word_Document5.docx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onta.org/Web/My_Zonta/Tools/Leadership%20Development%20Tools%20Home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image" Target="../media/image3.png"/><Relationship Id="rId7" Type="http://schemas.openxmlformats.org/officeDocument/2006/relationships/package" Target="../embeddings/Microsoft_Word_Document.docx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openxmlformats.org/officeDocument/2006/relationships/hyperlink" Target="mailto:W4WZontaMentoring@gmx.net" TargetMode="External"/><Relationship Id="rId4" Type="http://schemas.openxmlformats.org/officeDocument/2006/relationships/hyperlink" Target="https://www.zonta.org/Web/My_Zonta/Tools/Leadership%20Development%20Tools%20Hom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www.zontadistrict28.org/kopie-von-mentoring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3.png"/><Relationship Id="rId7" Type="http://schemas.openxmlformats.org/officeDocument/2006/relationships/package" Target="../embeddings/Microsoft_Word_Document1.docx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openxmlformats.org/officeDocument/2006/relationships/hyperlink" Target="https://www.zonta.org/Web/My_Zonta/Tools/Leadership%20Development%20Tools%20Home" TargetMode="External"/><Relationship Id="rId4" Type="http://schemas.openxmlformats.org/officeDocument/2006/relationships/hyperlink" Target="mailto:W4WZontaMentoring@gmx.ne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Relationship Id="rId6" Type="http://schemas.openxmlformats.org/officeDocument/2006/relationships/package" Target="../embeddings/Microsoft_Word_Document2.docx"/><Relationship Id="rId5" Type="http://schemas.openxmlformats.org/officeDocument/2006/relationships/image" Target="../media/image4.png"/><Relationship Id="rId4" Type="http://schemas.openxmlformats.org/officeDocument/2006/relationships/hyperlink" Target="mailto:W4WZontaMentoring@gmx.ne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6858000" cy="1583531"/>
          </a:xfrm>
        </p:spPr>
        <p:txBody>
          <a:bodyPr/>
          <a:lstStyle/>
          <a:p>
            <a:pPr>
              <a:lnSpc>
                <a:spcPts val="4501"/>
              </a:lnSpc>
            </a:pPr>
            <a:r>
              <a:rPr lang="en-US" sz="4000" b="0" strike="noStrike" spc="-1">
                <a:solidFill>
                  <a:srgbClr val="000000"/>
                </a:solidFill>
                <a:latin typeface="Lato Semibold"/>
                <a:ea typeface="Lato Semibold"/>
              </a:rPr>
              <a:t>Zonta Mentoring Initiative – </a:t>
            </a:r>
            <a:br>
              <a:rPr lang="en-US" sz="4000"/>
            </a:br>
            <a:r>
              <a:rPr lang="en-US" sz="4000" b="0" strike="noStrike" spc="-1">
                <a:solidFill>
                  <a:srgbClr val="000000"/>
                </a:solidFill>
                <a:latin typeface="Lato Semibold"/>
                <a:ea typeface="Lato Semibold"/>
              </a:rPr>
              <a:t>Women for Women W4W</a:t>
            </a:r>
            <a:endParaRPr lang="en-US" sz="40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25.09.2021 </a:t>
            </a:r>
            <a:r>
              <a:rPr lang="en-US" dirty="0"/>
              <a:t>online</a:t>
            </a:r>
          </a:p>
        </p:txBody>
      </p:sp>
      <p:sp>
        <p:nvSpPr>
          <p:cNvPr id="4" name="Text Placeholder 14"/>
          <p:cNvSpPr txBox="1">
            <a:spLocks/>
          </p:cNvSpPr>
          <p:nvPr/>
        </p:nvSpPr>
        <p:spPr>
          <a:xfrm>
            <a:off x="3124200" y="445008"/>
            <a:ext cx="5715000" cy="533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000" kern="1200" baseline="0">
                <a:solidFill>
                  <a:srgbClr val="005F7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Zonta International District 28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3875F20-9050-4D45-8D33-10BBF506E94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6849"/>
            <a:ext cx="1752600" cy="7467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2993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2800" b="0" strike="noStrike" spc="-1">
                <a:solidFill>
                  <a:srgbClr val="005F71"/>
                </a:solidFill>
                <a:latin typeface="Lato Semibold"/>
              </a:rPr>
              <a:t>W4W Zonta Mentoring – Next Steps</a:t>
            </a:r>
            <a:endParaRPr lang="en-US" sz="2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82880" y="1377960"/>
            <a:ext cx="8656320" cy="30225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  <a:p>
            <a:pPr algn="ctr"/>
            <a:endParaRPr lang="en-US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3875F20-9050-4D45-8D33-10BBF506E94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78750"/>
            <a:ext cx="2270125" cy="11087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Table 2">
            <a:extLst>
              <a:ext uri="{FF2B5EF4-FFF2-40B4-BE49-F238E27FC236}">
                <a16:creationId xmlns:a16="http://schemas.microsoft.com/office/drawing/2014/main" id="{102696E5-7146-44BD-84F5-B10235673D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9774319"/>
              </p:ext>
            </p:extLst>
          </p:nvPr>
        </p:nvGraphicFramePr>
        <p:xfrm>
          <a:off x="275128" y="1440314"/>
          <a:ext cx="8411671" cy="3207840"/>
        </p:xfrm>
        <a:graphic>
          <a:graphicData uri="http://schemas.openxmlformats.org/drawingml/2006/table">
            <a:tbl>
              <a:tblPr/>
              <a:tblGrid>
                <a:gridCol w="11282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4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26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765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3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AT" sz="1350" b="1" strike="noStrike" spc="-1">
                          <a:solidFill>
                            <a:srgbClr val="FFFFFF"/>
                          </a:solidFill>
                          <a:latin typeface="Lato"/>
                        </a:rPr>
                        <a:t>Date</a:t>
                      </a:r>
                      <a:endParaRPr lang="de-DE" sz="1350" b="0" strike="noStrike" spc="-1">
                        <a:latin typeface="Calibri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AT" sz="1350" b="1" strike="noStrike" spc="-1">
                          <a:solidFill>
                            <a:srgbClr val="FFFFFF"/>
                          </a:solidFill>
                          <a:latin typeface="Lato"/>
                        </a:rPr>
                        <a:t>Action</a:t>
                      </a:r>
                      <a:endParaRPr lang="de-DE" sz="1350" b="0" strike="noStrike" spc="-1">
                        <a:latin typeface="Calibri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AT" sz="1350" b="1" strike="noStrike" spc="-1">
                          <a:solidFill>
                            <a:srgbClr val="FFFFFF"/>
                          </a:solidFill>
                          <a:latin typeface="Lato"/>
                        </a:rPr>
                        <a:t>Receivers</a:t>
                      </a:r>
                      <a:endParaRPr lang="de-DE" sz="1350" b="0" strike="noStrike" spc="-1">
                        <a:latin typeface="Calibri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AT" sz="1350" b="1" strike="noStrike" spc="-1">
                          <a:solidFill>
                            <a:srgbClr val="FFFFFF"/>
                          </a:solidFill>
                          <a:latin typeface="Lato"/>
                        </a:rPr>
                        <a:t>Notes</a:t>
                      </a:r>
                      <a:endParaRPr lang="de-DE" sz="1350" b="0" strike="noStrike" spc="-1">
                        <a:latin typeface="Calibri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AT" sz="11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25.09.21</a:t>
                      </a:r>
                      <a:endParaRPr lang="de-DE" sz="1100" b="0" strike="noStrike" spc="-1">
                        <a:latin typeface="Calibri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AT" sz="11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Program Presentation</a:t>
                      </a:r>
                      <a:endParaRPr lang="de-DE" sz="1100" b="0" strike="noStrike" spc="-1">
                        <a:latin typeface="Calibri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AT" sz="11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D28 Board &amp; DC Attendees</a:t>
                      </a:r>
                      <a:endParaRPr lang="de-DE" sz="1100" b="0" strike="noStrike" spc="-1">
                        <a:latin typeface="Calibri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AT" sz="11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Ask for first feedback</a:t>
                      </a:r>
                      <a:endParaRPr lang="de-DE" sz="1100" b="0" strike="noStrike" spc="-1">
                        <a:latin typeface="Calibri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AT" sz="11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15.10.21</a:t>
                      </a:r>
                      <a:endParaRPr lang="de-DE" sz="1100" b="0" strike="noStrike" spc="-1">
                        <a:latin typeface="Calibri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AT" sz="11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Information Mail</a:t>
                      </a:r>
                      <a:endParaRPr lang="de-DE" sz="1100" b="0" strike="noStrike" spc="-1">
                        <a:latin typeface="Calibri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AT" sz="11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Area Directors </a:t>
                      </a:r>
                      <a:r>
                        <a:rPr lang="de-AT" sz="1100" b="0" strike="noStrike" spc="-1">
                          <a:solidFill>
                            <a:srgbClr val="000000"/>
                          </a:solidFill>
                          <a:latin typeface="Lato"/>
                          <a:sym typeface="Wingdings" panose="05000000000000000000" pitchFamily="2" charset="2"/>
                        </a:rPr>
                        <a:t> Club </a:t>
                      </a:r>
                      <a:endParaRPr lang="de-DE" sz="1100" b="0" strike="noStrike" spc="-1">
                        <a:latin typeface="Calibri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AT" sz="11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Ask for feedback, offer specific area meeting </a:t>
                      </a:r>
                      <a:endParaRPr lang="de-DE" sz="1100" b="0" strike="noStrike" spc="-1">
                        <a:latin typeface="Calibri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AT" sz="11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30.10.21</a:t>
                      </a:r>
                      <a:endParaRPr lang="de-DE" sz="1100" b="0" strike="noStrike" spc="-1">
                        <a:latin typeface="Calibri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strike="noStrike" kern="1200" spc="-1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Website Online</a:t>
                      </a: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strike="noStrike" kern="1200" spc="-1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All D28 Members</a:t>
                      </a: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100" b="0" strike="noStrike" spc="-1">
                          <a:latin typeface="Calibri"/>
                        </a:rPr>
                        <a:t>Presentation and all mentoring artefacts like templates, checklists and guidelines</a:t>
                      </a: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308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de-DE" sz="1100" b="0" strike="noStrike" kern="1200" spc="-1">
                          <a:solidFill>
                            <a:srgbClr val="000000"/>
                          </a:solidFill>
                          <a:latin typeface="Lato"/>
                          <a:ea typeface="+mn-ea"/>
                          <a:cs typeface="+mn-cs"/>
                        </a:rPr>
                        <a:t>30.10.21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AT" sz="1100" b="0" strike="noStrike" spc="-1">
                          <a:solidFill>
                            <a:srgbClr val="000000"/>
                          </a:solidFill>
                          <a:latin typeface="+mn-lt"/>
                        </a:rPr>
                        <a:t>Reminder Mail</a:t>
                      </a:r>
                      <a:endParaRPr lang="de-DE" sz="1100" b="0" strike="noStrike" spc="-1">
                        <a:latin typeface="Calibri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100" b="0" strike="noStrike" spc="-1">
                          <a:solidFill>
                            <a:srgbClr val="000000"/>
                          </a:solidFill>
                          <a:latin typeface="+mn-lt"/>
                        </a:rPr>
                        <a:t>Area Directors</a:t>
                      </a:r>
                      <a:endParaRPr lang="de-DE" sz="1100" b="0" strike="noStrike" spc="-1">
                        <a:latin typeface="Calibri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endParaRPr lang="de-DE" sz="1100" b="0" strike="noStrike" kern="1200" spc="-1">
                        <a:solidFill>
                          <a:srgbClr val="000000"/>
                        </a:solidFill>
                        <a:latin typeface="Lato"/>
                        <a:ea typeface="+mn-ea"/>
                        <a:cs typeface="+mn-cs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100" b="0" strike="noStrike" spc="-1">
                          <a:solidFill>
                            <a:srgbClr val="000000"/>
                          </a:solidFill>
                          <a:latin typeface="+mn-lt"/>
                        </a:rPr>
                        <a:t>Ask for feedback, offer specific area/club meetings as required</a:t>
                      </a:r>
                      <a:endParaRPr lang="de-DE" sz="1100" b="0" strike="noStrike" spc="-1">
                        <a:latin typeface="Calibri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1339"/>
                  </a:ext>
                </a:extLst>
              </a:tr>
              <a:tr h="713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AT" sz="11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Thereafter Monthly</a:t>
                      </a:r>
                      <a:endParaRPr lang="de-DE" sz="1100" b="0" strike="noStrike" spc="-1">
                        <a:latin typeface="Calibri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AT" sz="11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Check on incoming mentee/mentor requests</a:t>
                      </a:r>
                      <a:endParaRPr lang="de-DE" sz="1100" b="0" strike="noStrike" spc="-1">
                        <a:latin typeface="Calibri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AT" sz="11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Program Team Members</a:t>
                      </a:r>
                      <a:endParaRPr lang="de-DE" sz="1100" b="0" strike="noStrike" spc="-1">
                        <a:latin typeface="Calibri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AT" sz="11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Perform Mentee/Mentor Matching,</a:t>
                      </a:r>
                      <a:endParaRPr lang="de-DE" sz="1100" b="0" strike="noStrike" spc="-1">
                        <a:latin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de-AT" sz="11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Program Feedback to District Board/Area Directors</a:t>
                      </a:r>
                      <a:endParaRPr lang="de-DE" sz="1100" b="0" strike="noStrike" spc="-1">
                        <a:latin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de-AT" sz="11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Evaluation Process</a:t>
                      </a:r>
                      <a:endParaRPr lang="de-DE" sz="1100" b="0" strike="noStrike" spc="-1">
                        <a:latin typeface="Calibri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3604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AT" sz="2800" b="0" strike="noStrike" spc="-1">
                <a:solidFill>
                  <a:srgbClr val="005F71"/>
                </a:solidFill>
                <a:latin typeface="Lato Semibold"/>
              </a:rPr>
              <a:t>Questions and suggestions</a:t>
            </a:r>
            <a:endParaRPr lang="en-US" sz="2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82880" y="1377960"/>
            <a:ext cx="8656320" cy="30225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  <a:p>
            <a:pPr algn="ctr"/>
            <a:endParaRPr lang="en-US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3875F20-9050-4D45-8D33-10BBF506E94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78750"/>
            <a:ext cx="2270125" cy="1108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C25C88A-C912-40EB-B14E-805AB39FD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954" y="1404306"/>
            <a:ext cx="3994561" cy="3022590"/>
          </a:xfrm>
          <a:prstGeom prst="rect">
            <a:avLst/>
          </a:prstGeom>
        </p:spPr>
      </p:pic>
      <p:sp>
        <p:nvSpPr>
          <p:cNvPr id="8" name="TextShape 2">
            <a:extLst>
              <a:ext uri="{FF2B5EF4-FFF2-40B4-BE49-F238E27FC236}">
                <a16:creationId xmlns:a16="http://schemas.microsoft.com/office/drawing/2014/main" id="{B54C8151-2022-4553-89D2-2924B7862F4C}"/>
              </a:ext>
            </a:extLst>
          </p:cNvPr>
          <p:cNvSpPr txBox="1"/>
          <p:nvPr/>
        </p:nvSpPr>
        <p:spPr>
          <a:xfrm>
            <a:off x="4724400" y="1428750"/>
            <a:ext cx="4191000" cy="30222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60">
              <a:lnSpc>
                <a:spcPct val="100000"/>
              </a:lnSpc>
              <a:spcBef>
                <a:spcPts val="420"/>
              </a:spcBef>
              <a:buClr>
                <a:srgbClr val="000000"/>
              </a:buClr>
            </a:pPr>
            <a:r>
              <a:rPr lang="en-US" sz="2000" b="0" strike="noStrike" spc="-1">
                <a:solidFill>
                  <a:srgbClr val="000000"/>
                </a:solidFill>
                <a:latin typeface="Lato"/>
              </a:rPr>
              <a:t>Mail to </a:t>
            </a:r>
            <a:r>
              <a:rPr lang="en-GB" sz="2000" b="0" strike="noStrike" spc="-1">
                <a:solidFill>
                  <a:srgbClr val="000000"/>
                </a:solidFill>
                <a:latin typeface="Lato"/>
                <a:hlinkClick r:id="rId4"/>
              </a:rPr>
              <a:t>W4WZontaMentoring@gmx.net</a:t>
            </a:r>
            <a:r>
              <a:rPr lang="en-GB" sz="2000" b="0" strike="noStrike" spc="-1">
                <a:solidFill>
                  <a:srgbClr val="000000"/>
                </a:solidFill>
                <a:latin typeface="Lato"/>
              </a:rPr>
              <a:t> </a:t>
            </a:r>
            <a:endParaRPr lang="en-US" sz="2100" spc="-1">
              <a:solidFill>
                <a:srgbClr val="000000"/>
              </a:solidFill>
              <a:latin typeface="Lato"/>
            </a:endParaRPr>
          </a:p>
          <a:p>
            <a:pPr marL="360">
              <a:lnSpc>
                <a:spcPct val="100000"/>
              </a:lnSpc>
              <a:spcBef>
                <a:spcPts val="420"/>
              </a:spcBef>
              <a:buClr>
                <a:srgbClr val="000000"/>
              </a:buClr>
            </a:pPr>
            <a:endParaRPr lang="en-US" sz="2000" b="0" strike="noStrike" spc="-1">
              <a:solidFill>
                <a:srgbClr val="000000"/>
              </a:solidFill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009248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AT" sz="2800" b="0" strike="noStrike" spc="-1">
                <a:solidFill>
                  <a:srgbClr val="005F71"/>
                </a:solidFill>
                <a:latin typeface="Lato Semibold"/>
              </a:rPr>
              <a:t>D28 Mentoring – W4W</a:t>
            </a:r>
            <a:endParaRPr lang="en-US" sz="2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82880" y="1377960"/>
            <a:ext cx="8656320" cy="30225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  <a:p>
            <a:pPr algn="ctr"/>
            <a:endParaRPr lang="en-US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3875F20-9050-4D45-8D33-10BBF506E94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78750"/>
            <a:ext cx="2270125" cy="110871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Shape 1">
            <a:extLst>
              <a:ext uri="{FF2B5EF4-FFF2-40B4-BE49-F238E27FC236}">
                <a16:creationId xmlns:a16="http://schemas.microsoft.com/office/drawing/2014/main" id="{43E00CA5-0AD5-4620-8B9D-9C8A1E48A2AA}"/>
              </a:ext>
            </a:extLst>
          </p:cNvPr>
          <p:cNvSpPr txBox="1"/>
          <p:nvPr/>
        </p:nvSpPr>
        <p:spPr>
          <a:xfrm>
            <a:off x="1657440" y="1597680"/>
            <a:ext cx="5810040" cy="15832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ts val="4501"/>
              </a:lnSpc>
            </a:pPr>
            <a:r>
              <a:rPr lang="de-DE" sz="3600" spc="-1">
                <a:solidFill>
                  <a:srgbClr val="000000"/>
                </a:solidFill>
                <a:latin typeface="Lato Semibold"/>
                <a:ea typeface="Lato Semibold"/>
              </a:rPr>
              <a:t>Appendix</a:t>
            </a:r>
            <a:endParaRPr lang="en-US" sz="3600" spc="-1">
              <a:solidFill>
                <a:srgbClr val="000000"/>
              </a:solidFill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480641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2800" b="0" strike="noStrike" spc="-1" dirty="0">
                <a:solidFill>
                  <a:srgbClr val="005F71"/>
                </a:solidFill>
                <a:latin typeface="Lato Semibold"/>
              </a:rPr>
              <a:t>Mentoring Artefacts</a:t>
            </a:r>
            <a:endParaRPr lang="en-US" sz="2800" b="0" strike="noStrike" spc="-1" dirty="0">
              <a:solidFill>
                <a:srgbClr val="000000"/>
              </a:solidFill>
              <a:latin typeface="Lato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82880" y="1377960"/>
            <a:ext cx="8656320" cy="30225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  <a:p>
            <a:pPr algn="ctr"/>
            <a:endParaRPr lang="en-US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3875F20-9050-4D45-8D33-10BBF506E94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78750"/>
            <a:ext cx="2270125" cy="110871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Shape 2">
            <a:extLst>
              <a:ext uri="{FF2B5EF4-FFF2-40B4-BE49-F238E27FC236}">
                <a16:creationId xmlns:a16="http://schemas.microsoft.com/office/drawing/2014/main" id="{ADD07C39-F9B4-44A9-865D-9AD60FFD6A47}"/>
              </a:ext>
            </a:extLst>
          </p:cNvPr>
          <p:cNvSpPr txBox="1"/>
          <p:nvPr/>
        </p:nvSpPr>
        <p:spPr>
          <a:xfrm>
            <a:off x="137160" y="1394460"/>
            <a:ext cx="6583320" cy="33443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57040" indent="-256680">
              <a:lnSpc>
                <a:spcPct val="100000"/>
              </a:lnSpc>
              <a:spcBef>
                <a:spcPts val="420"/>
              </a:spcBef>
              <a:buClr>
                <a:srgbClr val="000000"/>
              </a:buClr>
              <a:buFont typeface="Arial"/>
              <a:buChar char="•"/>
            </a:pPr>
            <a:r>
              <a:rPr lang="en-GB" sz="2100" b="0" strike="noStrike" spc="-1" dirty="0">
                <a:solidFill>
                  <a:srgbClr val="000000"/>
                </a:solidFill>
                <a:latin typeface="Lato"/>
              </a:rPr>
              <a:t>Mail to </a:t>
            </a:r>
            <a:r>
              <a:rPr lang="en-GB" sz="2100" b="0" strike="noStrike" spc="-1" dirty="0">
                <a:solidFill>
                  <a:srgbClr val="000000"/>
                </a:solidFill>
                <a:latin typeface="Lato"/>
                <a:hlinkClick r:id="rId3"/>
              </a:rPr>
              <a:t>W4WZontaMentoring@gmx.net</a:t>
            </a:r>
            <a:r>
              <a:rPr lang="en-GB" sz="2100" b="0" strike="noStrike" spc="-1" dirty="0">
                <a:solidFill>
                  <a:srgbClr val="000000"/>
                </a:solidFill>
                <a:latin typeface="Lato"/>
              </a:rPr>
              <a:t> </a:t>
            </a:r>
            <a:endParaRPr lang="en-US" sz="2100" b="0" strike="noStrike" spc="-1" dirty="0">
              <a:solidFill>
                <a:srgbClr val="000000"/>
              </a:solidFill>
              <a:latin typeface="Lato"/>
            </a:endParaRPr>
          </a:p>
          <a:p>
            <a:pPr marL="257040" indent="-256680">
              <a:lnSpc>
                <a:spcPct val="100000"/>
              </a:lnSpc>
              <a:spcBef>
                <a:spcPts val="420"/>
              </a:spcBef>
              <a:buClr>
                <a:srgbClr val="000000"/>
              </a:buClr>
              <a:buFont typeface="Arial"/>
              <a:buChar char="•"/>
            </a:pPr>
            <a:r>
              <a:rPr lang="en-GB" sz="2100" b="0" strike="noStrike" spc="-1" dirty="0">
                <a:solidFill>
                  <a:srgbClr val="000000"/>
                </a:solidFill>
                <a:latin typeface="Lato"/>
              </a:rPr>
              <a:t>Mentoring Session Guidelines (</a:t>
            </a:r>
            <a:r>
              <a:rPr lang="en-GB" sz="2100" b="0" strike="noStrike" spc="-1">
                <a:solidFill>
                  <a:srgbClr val="000000"/>
                </a:solidFill>
                <a:latin typeface="Lato"/>
              </a:rPr>
              <a:t>see next slide)</a:t>
            </a:r>
            <a:endParaRPr lang="en-US" sz="2100" b="0" strike="noStrike" spc="-1" dirty="0">
              <a:solidFill>
                <a:srgbClr val="000000"/>
              </a:solidFill>
              <a:latin typeface="Lato"/>
            </a:endParaRPr>
          </a:p>
          <a:p>
            <a:pPr marL="257040" indent="-256680">
              <a:lnSpc>
                <a:spcPct val="100000"/>
              </a:lnSpc>
              <a:spcBef>
                <a:spcPts val="420"/>
              </a:spcBef>
              <a:buClr>
                <a:srgbClr val="000000"/>
              </a:buClr>
              <a:buFont typeface="Arial"/>
              <a:buChar char="•"/>
            </a:pPr>
            <a:r>
              <a:rPr lang="en-GB" sz="2100" b="0" strike="noStrike" spc="-1" dirty="0">
                <a:solidFill>
                  <a:srgbClr val="000000"/>
                </a:solidFill>
                <a:latin typeface="Lato"/>
              </a:rPr>
              <a:t>Mentor and Mentee application templates</a:t>
            </a:r>
            <a:endParaRPr lang="en-US" sz="2100" b="0" strike="noStrike" spc="-1" dirty="0">
              <a:solidFill>
                <a:srgbClr val="000000"/>
              </a:solidFill>
              <a:latin typeface="Lato"/>
            </a:endParaRPr>
          </a:p>
          <a:p>
            <a:pPr>
              <a:lnSpc>
                <a:spcPct val="100000"/>
              </a:lnSpc>
              <a:spcBef>
                <a:spcPts val="420"/>
              </a:spcBef>
            </a:pPr>
            <a:endParaRPr lang="en-US" sz="2100" b="0" strike="noStrike" spc="-1" dirty="0">
              <a:solidFill>
                <a:srgbClr val="000000"/>
              </a:solidFill>
              <a:latin typeface="Lato"/>
            </a:endParaRPr>
          </a:p>
          <a:p>
            <a:pPr>
              <a:lnSpc>
                <a:spcPct val="100000"/>
              </a:lnSpc>
              <a:spcBef>
                <a:spcPts val="420"/>
              </a:spcBef>
            </a:pPr>
            <a:endParaRPr lang="en-US" sz="2100" b="0" strike="noStrike" spc="-1" dirty="0">
              <a:solidFill>
                <a:srgbClr val="000000"/>
              </a:solidFill>
              <a:latin typeface="Lato"/>
            </a:endParaRPr>
          </a:p>
          <a:p>
            <a:pPr marL="257040" indent="-256680">
              <a:lnSpc>
                <a:spcPct val="100000"/>
              </a:lnSpc>
              <a:spcBef>
                <a:spcPts val="420"/>
              </a:spcBef>
              <a:buClr>
                <a:srgbClr val="000000"/>
              </a:buClr>
              <a:buFont typeface="Arial"/>
              <a:buChar char="•"/>
            </a:pPr>
            <a:endParaRPr lang="en-GB" sz="1050" b="0" strike="noStrike" spc="-1" dirty="0">
              <a:solidFill>
                <a:srgbClr val="000000"/>
              </a:solidFill>
              <a:latin typeface="Lato"/>
            </a:endParaRPr>
          </a:p>
          <a:p>
            <a:pPr marL="257040" indent="-256680">
              <a:lnSpc>
                <a:spcPct val="100000"/>
              </a:lnSpc>
              <a:spcBef>
                <a:spcPts val="420"/>
              </a:spcBef>
              <a:buClr>
                <a:srgbClr val="000000"/>
              </a:buClr>
              <a:buFont typeface="Arial"/>
              <a:buChar char="•"/>
            </a:pPr>
            <a:r>
              <a:rPr lang="en-GB" sz="2100" b="0" strike="noStrike" spc="-1" dirty="0">
                <a:solidFill>
                  <a:srgbClr val="000000"/>
                </a:solidFill>
                <a:latin typeface="Lato"/>
              </a:rPr>
              <a:t>Checklist for “Godmother’s”</a:t>
            </a:r>
          </a:p>
          <a:p>
            <a:pPr marL="257040" indent="-256680">
              <a:lnSpc>
                <a:spcPct val="100000"/>
              </a:lnSpc>
              <a:spcBef>
                <a:spcPts val="420"/>
              </a:spcBef>
              <a:buClr>
                <a:srgbClr val="000000"/>
              </a:buClr>
              <a:buFont typeface="Arial"/>
              <a:buChar char="•"/>
            </a:pPr>
            <a:endParaRPr lang="en-GB" sz="2100" spc="-1" dirty="0">
              <a:solidFill>
                <a:srgbClr val="000000"/>
              </a:solidFill>
              <a:latin typeface="Lato"/>
            </a:endParaRPr>
          </a:p>
          <a:p>
            <a:pPr marL="257040" indent="-256680">
              <a:lnSpc>
                <a:spcPct val="100000"/>
              </a:lnSpc>
              <a:spcBef>
                <a:spcPts val="420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spc="-1" dirty="0">
                <a:solidFill>
                  <a:srgbClr val="000000"/>
                </a:solidFill>
                <a:latin typeface="Lato"/>
              </a:rPr>
              <a:t>Welcome To Zonta </a:t>
            </a:r>
            <a:endParaRPr lang="en-US" sz="2100" b="0" strike="noStrike" spc="-1" dirty="0">
              <a:solidFill>
                <a:srgbClr val="000000"/>
              </a:solidFill>
              <a:latin typeface="Lato"/>
            </a:endParaRPr>
          </a:p>
          <a:p>
            <a:pPr>
              <a:lnSpc>
                <a:spcPct val="100000"/>
              </a:lnSpc>
              <a:spcBef>
                <a:spcPts val="420"/>
              </a:spcBef>
            </a:pPr>
            <a:endParaRPr lang="en-US" sz="2100" b="0" strike="noStrike" spc="-1" dirty="0">
              <a:solidFill>
                <a:srgbClr val="000000"/>
              </a:solidFill>
              <a:latin typeface="Lato"/>
            </a:endParaRPr>
          </a:p>
        </p:txBody>
      </p:sp>
      <p:sp>
        <p:nvSpPr>
          <p:cNvPr id="9" name="CustomShape 3">
            <a:extLst>
              <a:ext uri="{FF2B5EF4-FFF2-40B4-BE49-F238E27FC236}">
                <a16:creationId xmlns:a16="http://schemas.microsoft.com/office/drawing/2014/main" id="{D6ED5FA2-447D-4BEE-99DA-57C865AB4A6B}"/>
              </a:ext>
            </a:extLst>
          </p:cNvPr>
          <p:cNvSpPr/>
          <p:nvPr/>
        </p:nvSpPr>
        <p:spPr>
          <a:xfrm>
            <a:off x="381000" y="2701930"/>
            <a:ext cx="21013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AT" sz="1800" b="0" strike="noStrike" spc="-1">
                <a:solidFill>
                  <a:srgbClr val="000000"/>
                </a:solidFill>
                <a:latin typeface="Lato"/>
              </a:rPr>
              <a:t>Mentor Template</a:t>
            </a:r>
            <a:endParaRPr lang="de-DE" sz="1800" b="0" strike="noStrike" spc="-1">
              <a:latin typeface="Calibri"/>
            </a:endParaRPr>
          </a:p>
        </p:txBody>
      </p:sp>
      <p:sp>
        <p:nvSpPr>
          <p:cNvPr id="10" name="CustomShape 4">
            <a:extLst>
              <a:ext uri="{FF2B5EF4-FFF2-40B4-BE49-F238E27FC236}">
                <a16:creationId xmlns:a16="http://schemas.microsoft.com/office/drawing/2014/main" id="{F40EE636-4933-40EC-8A21-062E3E355C93}"/>
              </a:ext>
            </a:extLst>
          </p:cNvPr>
          <p:cNvSpPr/>
          <p:nvPr/>
        </p:nvSpPr>
        <p:spPr>
          <a:xfrm>
            <a:off x="3437520" y="2683410"/>
            <a:ext cx="21470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AT" sz="1800" b="0" strike="noStrike" spc="-1">
                <a:solidFill>
                  <a:srgbClr val="000000"/>
                </a:solidFill>
                <a:latin typeface="Lato"/>
              </a:rPr>
              <a:t>Mentee Template</a:t>
            </a:r>
            <a:endParaRPr lang="de-DE" sz="1800" b="0" strike="noStrike" spc="-1">
              <a:latin typeface="Calibri"/>
            </a:endParaRPr>
          </a:p>
        </p:txBody>
      </p:sp>
      <p:graphicFrame>
        <p:nvGraphicFramePr>
          <p:cNvPr id="13" name="Objekt 12">
            <a:extLst>
              <a:ext uri="{FF2B5EF4-FFF2-40B4-BE49-F238E27FC236}">
                <a16:creationId xmlns:a16="http://schemas.microsoft.com/office/drawing/2014/main" id="{AD8E3769-0F8B-44BD-898A-13C98724C9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059573"/>
              </p:ext>
            </p:extLst>
          </p:nvPr>
        </p:nvGraphicFramePr>
        <p:xfrm>
          <a:off x="2767478" y="3960460"/>
          <a:ext cx="914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showAsIcon="1" r:id="rId4" imgW="914400" imgH="806335" progId="AcroExch.Document.DC">
                  <p:embed/>
                </p:oleObj>
              </mc:Choice>
              <mc:Fallback>
                <p:oleObj name="Acrobat Document" showAsIcon="1" r:id="rId4" imgW="914400" imgH="806335" progId="AcroExch.Document.DC">
                  <p:embed/>
                  <p:pic>
                    <p:nvPicPr>
                      <p:cNvPr id="13" name="Objekt 12">
                        <a:extLst>
                          <a:ext uri="{FF2B5EF4-FFF2-40B4-BE49-F238E27FC236}">
                            <a16:creationId xmlns:a16="http://schemas.microsoft.com/office/drawing/2014/main" id="{AD8E3769-0F8B-44BD-898A-13C98724C9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67478" y="3960460"/>
                        <a:ext cx="914400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924F26C7-297C-40A5-A832-518E7EDE2C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5752066"/>
              </p:ext>
            </p:extLst>
          </p:nvPr>
        </p:nvGraphicFramePr>
        <p:xfrm>
          <a:off x="2462543" y="2608541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showAsIcon="1" r:id="rId6" imgW="914400" imgH="771480" progId="Word.Document.12">
                  <p:embed/>
                </p:oleObj>
              </mc:Choice>
              <mc:Fallback>
                <p:oleObj name="Document" showAsIcon="1" r:id="rId6" imgW="914400" imgH="771480" progId="Word.Document.12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924F26C7-297C-40A5-A832-518E7EDE2C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62543" y="2608541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F4246A50-6E35-42EB-ACEF-F3FC1FC690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7474640"/>
              </p:ext>
            </p:extLst>
          </p:nvPr>
        </p:nvGraphicFramePr>
        <p:xfrm>
          <a:off x="5379169" y="2608541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showAsIcon="1" r:id="rId8" imgW="914400" imgH="771480" progId="Word.Document.12">
                  <p:embed/>
                </p:oleObj>
              </mc:Choice>
              <mc:Fallback>
                <p:oleObj name="Document" showAsIcon="1" r:id="rId8" imgW="914400" imgH="771480" progId="Word.Document.12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F4246A50-6E35-42EB-ACEF-F3FC1FC690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379169" y="2608541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63355263-3B7C-4FEF-A9BA-C065A5B61E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4912500"/>
              </p:ext>
            </p:extLst>
          </p:nvPr>
        </p:nvGraphicFramePr>
        <p:xfrm>
          <a:off x="3974412" y="3380066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showAsIcon="1" r:id="rId10" imgW="914400" imgH="771480" progId="Word.Document.12">
                  <p:embed/>
                </p:oleObj>
              </mc:Choice>
              <mc:Fallback>
                <p:oleObj name="Document" showAsIcon="1" r:id="rId10" imgW="914400" imgH="771480" progId="Word.Document.12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63355263-3B7C-4FEF-A9BA-C065A5B61E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974412" y="3380066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570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verb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verb" cmd="0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verb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verb" cmd="0">
                                      <p:cBhvr>
                                        <p:cTn id="10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verb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verb" cmd="0">
                                      <p:cBhvr>
                                        <p:cTn id="14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2800" spc="-1">
                <a:solidFill>
                  <a:srgbClr val="005F71"/>
                </a:solidFill>
                <a:latin typeface="Lato Semibold"/>
              </a:rPr>
              <a:t>Mentoring Session Guidelines</a:t>
            </a:r>
            <a:endParaRPr lang="en-US" sz="2800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82880" y="1377960"/>
            <a:ext cx="8656320" cy="30225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  <a:p>
            <a:pPr algn="ctr"/>
            <a:endParaRPr lang="en-US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3875F20-9050-4D45-8D33-10BBF506E94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78750"/>
            <a:ext cx="2270125" cy="110871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Shape 2">
            <a:extLst>
              <a:ext uri="{FF2B5EF4-FFF2-40B4-BE49-F238E27FC236}">
                <a16:creationId xmlns:a16="http://schemas.microsoft.com/office/drawing/2014/main" id="{A1F0B5ED-CD76-4C7C-8298-B88EC1AC1C62}"/>
              </a:ext>
            </a:extLst>
          </p:cNvPr>
          <p:cNvSpPr txBox="1"/>
          <p:nvPr/>
        </p:nvSpPr>
        <p:spPr>
          <a:xfrm>
            <a:off x="304800" y="1428750"/>
            <a:ext cx="7924800" cy="32004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47500" lnSpcReduction="20000"/>
          </a:bodyPr>
          <a:lstStyle/>
          <a:p>
            <a:pPr marL="257040" indent="-256320">
              <a:spcBef>
                <a:spcPts val="420"/>
              </a:spcBef>
              <a:buClr>
                <a:srgbClr val="000000"/>
              </a:buClr>
              <a:buFont typeface="Arial"/>
              <a:buChar char="•"/>
            </a:pPr>
            <a:r>
              <a:rPr lang="en-GB" sz="2100" spc="-1" dirty="0">
                <a:solidFill>
                  <a:srgbClr val="000000"/>
                </a:solidFill>
                <a:latin typeface="Lato"/>
              </a:rPr>
              <a:t>1st Mentee – Mentor Connect after matching</a:t>
            </a:r>
            <a:endParaRPr lang="en-US" sz="2100" spc="-1" dirty="0">
              <a:solidFill>
                <a:srgbClr val="000000"/>
              </a:solidFill>
              <a:latin typeface="Lato"/>
            </a:endParaRPr>
          </a:p>
          <a:p>
            <a:pPr marL="557280" lvl="1" indent="-213480"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en-GB" spc="-1" dirty="0">
                <a:solidFill>
                  <a:srgbClr val="000000"/>
                </a:solidFill>
                <a:latin typeface="Lato"/>
              </a:rPr>
              <a:t>Clarify mutual expectations</a:t>
            </a:r>
            <a:endParaRPr lang="en-US" spc="-1" dirty="0">
              <a:solidFill>
                <a:srgbClr val="000000"/>
              </a:solidFill>
              <a:latin typeface="Lato"/>
            </a:endParaRPr>
          </a:p>
          <a:p>
            <a:pPr marL="557280" lvl="1" indent="-213480"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en-GB" spc="-1" dirty="0">
                <a:solidFill>
                  <a:srgbClr val="000000"/>
                </a:solidFill>
                <a:latin typeface="Lato"/>
              </a:rPr>
              <a:t>Define targets, content and frame work of the co-operation</a:t>
            </a:r>
            <a:endParaRPr lang="en-US" spc="-1" dirty="0">
              <a:solidFill>
                <a:srgbClr val="000000"/>
              </a:solidFill>
              <a:latin typeface="Lato"/>
            </a:endParaRPr>
          </a:p>
          <a:p>
            <a:pPr marL="857160" lvl="2" indent="-170640">
              <a:spcBef>
                <a:spcPts val="300"/>
              </a:spcBef>
              <a:buClr>
                <a:srgbClr val="000000"/>
              </a:buClr>
              <a:buFont typeface="Arial"/>
              <a:buChar char="•"/>
            </a:pPr>
            <a:r>
              <a:rPr lang="en-GB" sz="1500" spc="-1" dirty="0">
                <a:solidFill>
                  <a:srgbClr val="000000"/>
                </a:solidFill>
                <a:latin typeface="Lato"/>
              </a:rPr>
              <a:t>E.g. Discussion topics/questions shared by email prior to each session - yes/no</a:t>
            </a:r>
            <a:endParaRPr lang="en-US" sz="1500" spc="-1" dirty="0">
              <a:solidFill>
                <a:srgbClr val="000000"/>
              </a:solidFill>
              <a:latin typeface="Lato"/>
            </a:endParaRPr>
          </a:p>
          <a:p>
            <a:pPr marL="557280" lvl="1" indent="-213480"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en-GB" spc="-1" dirty="0">
                <a:solidFill>
                  <a:srgbClr val="000000"/>
                </a:solidFill>
                <a:latin typeface="Lato"/>
              </a:rPr>
              <a:t>Define frequency and nature/location </a:t>
            </a:r>
            <a:endParaRPr lang="en-US" spc="-1" dirty="0">
              <a:solidFill>
                <a:srgbClr val="000000"/>
              </a:solidFill>
              <a:latin typeface="Lato"/>
            </a:endParaRPr>
          </a:p>
          <a:p>
            <a:pPr marL="857160" lvl="2" indent="-170640">
              <a:spcBef>
                <a:spcPts val="300"/>
              </a:spcBef>
              <a:buClr>
                <a:srgbClr val="000000"/>
              </a:buClr>
              <a:buFont typeface="Arial"/>
              <a:buChar char="•"/>
            </a:pPr>
            <a:r>
              <a:rPr lang="en-GB" sz="1500" spc="-1" dirty="0">
                <a:solidFill>
                  <a:srgbClr val="000000"/>
                </a:solidFill>
                <a:latin typeface="Lato"/>
              </a:rPr>
              <a:t>Recommendation is to connect  once per month </a:t>
            </a:r>
            <a:endParaRPr lang="en-US" sz="1500" spc="-1" dirty="0">
              <a:solidFill>
                <a:srgbClr val="000000"/>
              </a:solidFill>
              <a:latin typeface="Lato"/>
            </a:endParaRPr>
          </a:p>
          <a:p>
            <a:pPr marL="857160" lvl="2" indent="-170640">
              <a:spcBef>
                <a:spcPts val="300"/>
              </a:spcBef>
              <a:buClr>
                <a:srgbClr val="000000"/>
              </a:buClr>
              <a:buFont typeface="Arial"/>
              <a:buChar char="•"/>
            </a:pPr>
            <a:r>
              <a:rPr lang="en-GB" sz="1500" spc="-1" dirty="0">
                <a:solidFill>
                  <a:srgbClr val="000000"/>
                </a:solidFill>
                <a:latin typeface="Lato"/>
              </a:rPr>
              <a:t>E.g. phone, Online meeting, private house, restaurant/café for the sessions </a:t>
            </a:r>
            <a:endParaRPr lang="en-US" sz="1500" spc="-1" dirty="0">
              <a:solidFill>
                <a:srgbClr val="000000"/>
              </a:solidFill>
              <a:latin typeface="Lato"/>
            </a:endParaRPr>
          </a:p>
          <a:p>
            <a:pPr marL="557280" lvl="1" indent="-213480"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en-GB" spc="-1">
                <a:solidFill>
                  <a:srgbClr val="000000"/>
                </a:solidFill>
                <a:latin typeface="Lato"/>
              </a:rPr>
              <a:t>Duration of collaboration</a:t>
            </a:r>
            <a:endParaRPr lang="en-US" spc="-1">
              <a:solidFill>
                <a:srgbClr val="000000"/>
              </a:solidFill>
              <a:latin typeface="Lato"/>
            </a:endParaRPr>
          </a:p>
          <a:p>
            <a:pPr marL="857160" lvl="2" indent="-170640">
              <a:spcBef>
                <a:spcPts val="300"/>
              </a:spcBef>
              <a:buClr>
                <a:srgbClr val="000000"/>
              </a:buClr>
              <a:buFont typeface="Arial"/>
              <a:buChar char="•"/>
            </a:pPr>
            <a:r>
              <a:rPr lang="en-GB" sz="1500" spc="-1">
                <a:solidFill>
                  <a:srgbClr val="000000"/>
                </a:solidFill>
                <a:latin typeface="Lato"/>
              </a:rPr>
              <a:t>Recommendation is 12 months</a:t>
            </a:r>
            <a:endParaRPr lang="en-US" sz="1500" spc="-1">
              <a:solidFill>
                <a:srgbClr val="000000"/>
              </a:solidFill>
              <a:latin typeface="Lato"/>
            </a:endParaRPr>
          </a:p>
          <a:p>
            <a:pPr marL="557280" lvl="1" indent="-213480"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en-GB" spc="-1">
                <a:solidFill>
                  <a:srgbClr val="000000"/>
                </a:solidFill>
                <a:latin typeface="Lato"/>
              </a:rPr>
              <a:t>Time </a:t>
            </a:r>
            <a:r>
              <a:rPr lang="en-GB" spc="-1" dirty="0">
                <a:solidFill>
                  <a:srgbClr val="000000"/>
                </a:solidFill>
                <a:latin typeface="Lato"/>
              </a:rPr>
              <a:t>and duration of the connect</a:t>
            </a:r>
            <a:endParaRPr lang="en-US" spc="-1" dirty="0">
              <a:solidFill>
                <a:srgbClr val="000000"/>
              </a:solidFill>
              <a:latin typeface="Lato"/>
            </a:endParaRPr>
          </a:p>
          <a:p>
            <a:pPr marL="857160" lvl="2" indent="-170640">
              <a:spcBef>
                <a:spcPts val="300"/>
              </a:spcBef>
              <a:buClr>
                <a:srgbClr val="000000"/>
              </a:buClr>
              <a:buFont typeface="Arial"/>
              <a:buChar char="•"/>
            </a:pPr>
            <a:r>
              <a:rPr lang="en-GB" sz="1500" spc="-1" dirty="0">
                <a:solidFill>
                  <a:srgbClr val="000000"/>
                </a:solidFill>
                <a:latin typeface="Lato"/>
              </a:rPr>
              <a:t>Recommendation is 1-2 hrs per session</a:t>
            </a:r>
            <a:endParaRPr lang="en-US" sz="1500" spc="-1" dirty="0">
              <a:solidFill>
                <a:srgbClr val="000000"/>
              </a:solidFill>
              <a:latin typeface="Lato"/>
            </a:endParaRPr>
          </a:p>
          <a:p>
            <a:pPr marL="257040" indent="-256320">
              <a:spcBef>
                <a:spcPts val="420"/>
              </a:spcBef>
              <a:buClr>
                <a:srgbClr val="000000"/>
              </a:buClr>
              <a:buFont typeface="Arial"/>
              <a:buChar char="•"/>
            </a:pPr>
            <a:r>
              <a:rPr lang="en-GB" sz="2100" spc="-1" dirty="0">
                <a:solidFill>
                  <a:srgbClr val="000000"/>
                </a:solidFill>
                <a:latin typeface="Lato"/>
              </a:rPr>
              <a:t>Regular Mentee – Mentor connect</a:t>
            </a:r>
            <a:endParaRPr lang="en-US" sz="2100" spc="-1" dirty="0">
              <a:solidFill>
                <a:srgbClr val="000000"/>
              </a:solidFill>
              <a:latin typeface="Lato"/>
            </a:endParaRPr>
          </a:p>
          <a:p>
            <a:pPr marL="557280" lvl="1" indent="-213480"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en-GB" spc="-1" dirty="0">
                <a:solidFill>
                  <a:srgbClr val="000000"/>
                </a:solidFill>
                <a:latin typeface="Lato"/>
              </a:rPr>
              <a:t>Warming-up</a:t>
            </a:r>
            <a:endParaRPr lang="en-US" spc="-1" dirty="0">
              <a:solidFill>
                <a:srgbClr val="000000"/>
              </a:solidFill>
              <a:latin typeface="Lato"/>
            </a:endParaRPr>
          </a:p>
          <a:p>
            <a:pPr marL="857160" lvl="2" indent="-170640">
              <a:spcBef>
                <a:spcPts val="300"/>
              </a:spcBef>
              <a:buClr>
                <a:srgbClr val="000000"/>
              </a:buClr>
              <a:buFont typeface="Arial"/>
              <a:buChar char="•"/>
            </a:pPr>
            <a:r>
              <a:rPr lang="en-GB" sz="1500" spc="-1" dirty="0">
                <a:solidFill>
                  <a:srgbClr val="000000"/>
                </a:solidFill>
                <a:latin typeface="Lato"/>
              </a:rPr>
              <a:t>How are you? New news? What happened since the last connect?</a:t>
            </a:r>
            <a:endParaRPr lang="en-US" sz="1500" spc="-1" dirty="0">
              <a:solidFill>
                <a:srgbClr val="000000"/>
              </a:solidFill>
              <a:latin typeface="Lato"/>
            </a:endParaRPr>
          </a:p>
          <a:p>
            <a:pPr marL="557280" lvl="1" indent="-213480"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en-GB" spc="-1" dirty="0">
                <a:solidFill>
                  <a:srgbClr val="000000"/>
                </a:solidFill>
                <a:latin typeface="Lato"/>
              </a:rPr>
              <a:t>Discussion on the tasks/questions</a:t>
            </a:r>
            <a:endParaRPr lang="en-US" spc="-1" dirty="0">
              <a:solidFill>
                <a:srgbClr val="000000"/>
              </a:solidFill>
              <a:latin typeface="Lato"/>
            </a:endParaRPr>
          </a:p>
          <a:p>
            <a:pPr marL="857160" lvl="2" indent="-170640">
              <a:spcBef>
                <a:spcPts val="300"/>
              </a:spcBef>
              <a:buClr>
                <a:srgbClr val="000000"/>
              </a:buClr>
              <a:buFont typeface="Arial"/>
              <a:buChar char="•"/>
            </a:pPr>
            <a:r>
              <a:rPr lang="en-GB" sz="1500" spc="-1" dirty="0">
                <a:solidFill>
                  <a:srgbClr val="000000"/>
                </a:solidFill>
                <a:latin typeface="Lato"/>
              </a:rPr>
              <a:t>Review of last connect - any trouble, if yes, which?  </a:t>
            </a:r>
            <a:endParaRPr lang="en-US" sz="1500" spc="-1" dirty="0">
              <a:solidFill>
                <a:srgbClr val="000000"/>
              </a:solidFill>
              <a:latin typeface="Lato"/>
            </a:endParaRPr>
          </a:p>
          <a:p>
            <a:pPr marL="857160" lvl="2" indent="-170640">
              <a:spcBef>
                <a:spcPts val="300"/>
              </a:spcBef>
              <a:buClr>
                <a:srgbClr val="000000"/>
              </a:buClr>
              <a:buFont typeface="Arial"/>
              <a:buChar char="•"/>
            </a:pPr>
            <a:r>
              <a:rPr lang="en-GB" sz="1500" spc="-1" dirty="0">
                <a:solidFill>
                  <a:srgbClr val="000000"/>
                </a:solidFill>
                <a:latin typeface="Lato"/>
              </a:rPr>
              <a:t>Celebrate successes together</a:t>
            </a:r>
            <a:endParaRPr lang="en-US" sz="1500" spc="-1" dirty="0">
              <a:solidFill>
                <a:srgbClr val="000000"/>
              </a:solidFill>
              <a:latin typeface="Lato"/>
            </a:endParaRPr>
          </a:p>
          <a:p>
            <a:pPr marL="857160" lvl="2" indent="-170640">
              <a:spcBef>
                <a:spcPts val="300"/>
              </a:spcBef>
              <a:buClr>
                <a:srgbClr val="000000"/>
              </a:buClr>
              <a:buFont typeface="Arial"/>
              <a:buChar char="•"/>
            </a:pPr>
            <a:r>
              <a:rPr lang="en-GB" sz="1500" spc="-1" dirty="0">
                <a:solidFill>
                  <a:srgbClr val="000000"/>
                </a:solidFill>
                <a:latin typeface="Lato"/>
              </a:rPr>
              <a:t>Today‘s questions/concerns and target definitions – What? How?</a:t>
            </a:r>
            <a:endParaRPr lang="en-US" sz="1500" spc="-1" dirty="0">
              <a:solidFill>
                <a:srgbClr val="000000"/>
              </a:solidFill>
              <a:latin typeface="Lato"/>
            </a:endParaRPr>
          </a:p>
          <a:p>
            <a:pPr marL="857160" lvl="2" indent="-170640">
              <a:spcBef>
                <a:spcPts val="300"/>
              </a:spcBef>
              <a:buClr>
                <a:srgbClr val="000000"/>
              </a:buClr>
              <a:buFont typeface="Arial"/>
              <a:buChar char="•"/>
            </a:pPr>
            <a:r>
              <a:rPr lang="en-GB" sz="1500" spc="-1" dirty="0">
                <a:solidFill>
                  <a:srgbClr val="000000"/>
                </a:solidFill>
                <a:latin typeface="Lato"/>
              </a:rPr>
              <a:t>Ways to overcome current obstacles</a:t>
            </a:r>
            <a:endParaRPr lang="en-US" sz="1500" spc="-1" dirty="0">
              <a:solidFill>
                <a:srgbClr val="000000"/>
              </a:solidFill>
              <a:latin typeface="Lato"/>
            </a:endParaRPr>
          </a:p>
          <a:p>
            <a:pPr marL="857160" lvl="2" indent="-170640">
              <a:spcBef>
                <a:spcPts val="300"/>
              </a:spcBef>
              <a:buClr>
                <a:srgbClr val="000000"/>
              </a:buClr>
              <a:buFont typeface="Arial"/>
              <a:buChar char="•"/>
            </a:pPr>
            <a:r>
              <a:rPr lang="en-GB" sz="1500" spc="-1" dirty="0">
                <a:solidFill>
                  <a:srgbClr val="000000"/>
                </a:solidFill>
                <a:latin typeface="Lato"/>
              </a:rPr>
              <a:t>New target settings, new milestone definitions</a:t>
            </a:r>
            <a:endParaRPr lang="en-US" sz="1500" spc="-1" dirty="0">
              <a:solidFill>
                <a:srgbClr val="000000"/>
              </a:solidFill>
              <a:latin typeface="Lato"/>
            </a:endParaRPr>
          </a:p>
          <a:p>
            <a:pPr marL="857160" lvl="2" indent="-170640">
              <a:spcBef>
                <a:spcPts val="300"/>
              </a:spcBef>
              <a:buClr>
                <a:srgbClr val="000000"/>
              </a:buClr>
              <a:buFont typeface="Arial"/>
              <a:buChar char="•"/>
            </a:pPr>
            <a:r>
              <a:rPr lang="en-GB" sz="1500" spc="-1" dirty="0">
                <a:solidFill>
                  <a:srgbClr val="000000"/>
                </a:solidFill>
                <a:latin typeface="Lato"/>
              </a:rPr>
              <a:t>Feedback and agreements for the next connect</a:t>
            </a:r>
            <a:endParaRPr lang="en-US" sz="1500" b="0" strike="noStrike" spc="-1" dirty="0">
              <a:solidFill>
                <a:srgbClr val="000000"/>
              </a:solidFill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05318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0" strike="noStrike" spc="-1">
                <a:solidFill>
                  <a:srgbClr val="005F71"/>
                </a:solidFill>
                <a:latin typeface="Lato Semibold"/>
              </a:rPr>
              <a:t>Why Zonta D28 Mentoring</a:t>
            </a:r>
            <a:r>
              <a:rPr lang="en-GB" sz="3200" spc="-1">
                <a:solidFill>
                  <a:srgbClr val="005F71"/>
                </a:solidFill>
                <a:latin typeface="Lato Semibold"/>
              </a:rPr>
              <a:t>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82880" y="1377960"/>
            <a:ext cx="8656320" cy="30225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  <a:p>
            <a:pPr algn="ctr"/>
            <a:endParaRPr lang="en-US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3875F20-9050-4D45-8D33-10BBF506E94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78750"/>
            <a:ext cx="2270125" cy="110871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Shape 2">
            <a:extLst>
              <a:ext uri="{FF2B5EF4-FFF2-40B4-BE49-F238E27FC236}">
                <a16:creationId xmlns:a16="http://schemas.microsoft.com/office/drawing/2014/main" id="{D7C45B82-89BA-4732-B5D0-0684B32161DA}"/>
              </a:ext>
            </a:extLst>
          </p:cNvPr>
          <p:cNvSpPr txBox="1"/>
          <p:nvPr/>
        </p:nvSpPr>
        <p:spPr>
          <a:xfrm>
            <a:off x="304800" y="1428750"/>
            <a:ext cx="7924800" cy="30222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57040" indent="-256680">
              <a:lnSpc>
                <a:spcPct val="100000"/>
              </a:lnSpc>
              <a:spcBef>
                <a:spcPts val="420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>
                <a:solidFill>
                  <a:srgbClr val="000000"/>
                </a:solidFill>
                <a:latin typeface="Lato"/>
              </a:rPr>
              <a:t>Personal development of the mentee </a:t>
            </a:r>
            <a:r>
              <a:rPr lang="en-US" sz="2100" b="0" u="sng" strike="noStrike" spc="-1">
                <a:solidFill>
                  <a:srgbClr val="000000"/>
                </a:solidFill>
                <a:latin typeface="Lato"/>
              </a:rPr>
              <a:t>and</a:t>
            </a:r>
            <a:r>
              <a:rPr lang="en-US" sz="2100" b="0" strike="noStrike" spc="-1">
                <a:solidFill>
                  <a:srgbClr val="000000"/>
                </a:solidFill>
                <a:latin typeface="Lato"/>
              </a:rPr>
              <a:t> the mentor </a:t>
            </a:r>
            <a:endParaRPr lang="en-US" sz="2100" spc="-1">
              <a:solidFill>
                <a:srgbClr val="000000"/>
              </a:solidFill>
              <a:latin typeface="Lato"/>
            </a:endParaRPr>
          </a:p>
          <a:p>
            <a:pPr marL="257040" indent="-256680">
              <a:lnSpc>
                <a:spcPct val="100000"/>
              </a:lnSpc>
              <a:spcBef>
                <a:spcPts val="420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>
                <a:solidFill>
                  <a:srgbClr val="000000"/>
                </a:solidFill>
                <a:latin typeface="Lato"/>
              </a:rPr>
              <a:t>Contact to interesting young women – potential Zontians</a:t>
            </a:r>
          </a:p>
          <a:p>
            <a:pPr marL="257040" indent="-256680">
              <a:lnSpc>
                <a:spcPct val="100000"/>
              </a:lnSpc>
              <a:spcBef>
                <a:spcPts val="420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>
                <a:solidFill>
                  <a:srgbClr val="000000"/>
                </a:solidFill>
                <a:latin typeface="Lato"/>
              </a:rPr>
              <a:t>Insight into the lifestyles </a:t>
            </a:r>
            <a:r>
              <a:rPr lang="en-US" sz="2100" b="0" strike="noStrike" spc="-1">
                <a:latin typeface="Lato"/>
              </a:rPr>
              <a:t>and ambitions of young women – </a:t>
            </a:r>
            <a:r>
              <a:rPr lang="en-US" sz="2100" spc="-1">
                <a:latin typeface="Lato"/>
              </a:rPr>
              <a:t>r</a:t>
            </a:r>
            <a:r>
              <a:rPr lang="en-US" sz="2100" b="0" strike="noStrike" spc="-1">
                <a:latin typeface="Lato"/>
              </a:rPr>
              <a:t>efreshment of Zonta club life</a:t>
            </a:r>
          </a:p>
          <a:p>
            <a:pPr marL="257040" indent="-256680">
              <a:lnSpc>
                <a:spcPct val="100000"/>
              </a:lnSpc>
              <a:spcBef>
                <a:spcPts val="420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spc="-1">
                <a:solidFill>
                  <a:srgbClr val="000000"/>
                </a:solidFill>
                <a:latin typeface="Lato"/>
              </a:rPr>
              <a:t>Increase awareness of Zonta</a:t>
            </a:r>
          </a:p>
          <a:p>
            <a:pPr marL="257040" indent="-256680">
              <a:lnSpc>
                <a:spcPct val="100000"/>
              </a:lnSpc>
              <a:spcBef>
                <a:spcPts val="420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>
                <a:solidFill>
                  <a:srgbClr val="000000"/>
                </a:solidFill>
                <a:latin typeface="Lato"/>
              </a:rPr>
              <a:t>A </a:t>
            </a:r>
            <a:r>
              <a:rPr lang="en-US" sz="2100" spc="-1">
                <a:solidFill>
                  <a:srgbClr val="000000"/>
                </a:solidFill>
                <a:latin typeface="Lato"/>
              </a:rPr>
              <a:t>d</a:t>
            </a:r>
            <a:r>
              <a:rPr lang="en-US" sz="2100" b="0" strike="noStrike" spc="-1">
                <a:solidFill>
                  <a:srgbClr val="000000"/>
                </a:solidFill>
                <a:latin typeface="Lato"/>
              </a:rPr>
              <a:t>istrict program allowes </a:t>
            </a:r>
            <a:r>
              <a:rPr lang="en-US" sz="2100" spc="-1">
                <a:solidFill>
                  <a:srgbClr val="000000"/>
                </a:solidFill>
                <a:latin typeface="Lato"/>
              </a:rPr>
              <a:t>cross-</a:t>
            </a:r>
            <a:r>
              <a:rPr lang="en-US" sz="2100" b="0" strike="noStrike" spc="-1">
                <a:solidFill>
                  <a:srgbClr val="000000"/>
                </a:solidFill>
                <a:latin typeface="Lato"/>
              </a:rPr>
              <a:t>national pairings</a:t>
            </a:r>
          </a:p>
        </p:txBody>
      </p:sp>
    </p:spTree>
    <p:extLst>
      <p:ext uri="{BB962C8B-B14F-4D97-AF65-F5344CB8AC3E}">
        <p14:creationId xmlns:p14="http://schemas.microsoft.com/office/powerpoint/2010/main" val="536617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pc="-1">
                <a:solidFill>
                  <a:srgbClr val="005F71"/>
                </a:solidFill>
                <a:latin typeface="Lato Semibold"/>
              </a:rPr>
              <a:t>What is Mentoring?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82880" y="1377960"/>
            <a:ext cx="8656320" cy="30225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  <a:p>
            <a:pPr algn="ctr"/>
            <a:endParaRPr lang="en-US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3875F20-9050-4D45-8D33-10BBF506E94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78750"/>
            <a:ext cx="2270125" cy="110871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Shape 2">
            <a:extLst>
              <a:ext uri="{FF2B5EF4-FFF2-40B4-BE49-F238E27FC236}">
                <a16:creationId xmlns:a16="http://schemas.microsoft.com/office/drawing/2014/main" id="{D7C45B82-89BA-4732-B5D0-0684B32161DA}"/>
              </a:ext>
            </a:extLst>
          </p:cNvPr>
          <p:cNvSpPr txBox="1"/>
          <p:nvPr/>
        </p:nvSpPr>
        <p:spPr>
          <a:xfrm>
            <a:off x="304800" y="1428750"/>
            <a:ext cx="7924800" cy="30222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57040" indent="-256680">
              <a:spcBef>
                <a:spcPts val="420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spc="-1">
                <a:solidFill>
                  <a:srgbClr val="000000"/>
                </a:solidFill>
                <a:latin typeface="Lato"/>
              </a:rPr>
              <a:t>Listening &amp; Learning from each other</a:t>
            </a:r>
          </a:p>
          <a:p>
            <a:pPr marL="257040" indent="-256680">
              <a:spcBef>
                <a:spcPts val="420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spc="-1">
                <a:solidFill>
                  <a:srgbClr val="000000"/>
                </a:solidFill>
                <a:latin typeface="Lato"/>
              </a:rPr>
              <a:t>Support for </a:t>
            </a:r>
            <a:r>
              <a:rPr lang="en-US" sz="2100" u="sng" spc="-1">
                <a:solidFill>
                  <a:srgbClr val="000000"/>
                </a:solidFill>
                <a:latin typeface="Lato"/>
              </a:rPr>
              <a:t>personal</a:t>
            </a:r>
            <a:r>
              <a:rPr lang="en-US" sz="2100" spc="-1">
                <a:solidFill>
                  <a:srgbClr val="000000"/>
                </a:solidFill>
                <a:latin typeface="Lato"/>
              </a:rPr>
              <a:t> and </a:t>
            </a:r>
            <a:r>
              <a:rPr lang="en-US" sz="2100" u="sng" spc="-1">
                <a:solidFill>
                  <a:srgbClr val="000000"/>
                </a:solidFill>
                <a:latin typeface="Lato"/>
              </a:rPr>
              <a:t>professional</a:t>
            </a:r>
            <a:r>
              <a:rPr lang="en-US" sz="2100" spc="-1">
                <a:solidFill>
                  <a:srgbClr val="000000"/>
                </a:solidFill>
                <a:latin typeface="Lato"/>
              </a:rPr>
              <a:t> development targets</a:t>
            </a:r>
          </a:p>
          <a:p>
            <a:pPr marL="257040" indent="-256680">
              <a:spcBef>
                <a:spcPts val="420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u="sng" spc="-1">
                <a:solidFill>
                  <a:srgbClr val="000000"/>
                </a:solidFill>
                <a:latin typeface="Lato"/>
              </a:rPr>
              <a:t>Trusted</a:t>
            </a:r>
            <a:r>
              <a:rPr lang="en-US" sz="2100" spc="-1">
                <a:solidFill>
                  <a:srgbClr val="000000"/>
                </a:solidFill>
                <a:latin typeface="Lato"/>
              </a:rPr>
              <a:t> communication/discussion of personal questions</a:t>
            </a:r>
          </a:p>
          <a:p>
            <a:pPr marL="257040" indent="-256680">
              <a:spcBef>
                <a:spcPts val="420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spc="-1">
                <a:solidFill>
                  <a:srgbClr val="000000"/>
                </a:solidFill>
                <a:latin typeface="Lato"/>
              </a:rPr>
              <a:t>Enrichment, extension and usage of Networks</a:t>
            </a:r>
          </a:p>
          <a:p>
            <a:pPr marL="257040" indent="-256680">
              <a:spcBef>
                <a:spcPts val="420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spc="-1">
                <a:solidFill>
                  <a:srgbClr val="000000"/>
                </a:solidFill>
                <a:latin typeface="Lato"/>
              </a:rPr>
              <a:t>Move forward together &amp; have fun!!!!</a:t>
            </a:r>
          </a:p>
          <a:p>
            <a:pPr>
              <a:spcBef>
                <a:spcPts val="420"/>
              </a:spcBef>
            </a:pPr>
            <a:endParaRPr lang="en-US" sz="2100" spc="-1">
              <a:solidFill>
                <a:srgbClr val="000000"/>
              </a:solidFill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833442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0" strike="noStrike" spc="-1">
                <a:solidFill>
                  <a:srgbClr val="005F71"/>
                </a:solidFill>
                <a:latin typeface="Lato Semibold"/>
              </a:rPr>
              <a:t>D28 Mentoring approaches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82880" y="1377960"/>
            <a:ext cx="8656320" cy="30225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  <a:p>
            <a:pPr algn="ctr"/>
            <a:endParaRPr lang="en-US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3875F20-9050-4D45-8D33-10BBF506E94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78750"/>
            <a:ext cx="2270125" cy="110871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Shape 2">
            <a:extLst>
              <a:ext uri="{FF2B5EF4-FFF2-40B4-BE49-F238E27FC236}">
                <a16:creationId xmlns:a16="http://schemas.microsoft.com/office/drawing/2014/main" id="{D7C45B82-89BA-4732-B5D0-0684B32161DA}"/>
              </a:ext>
            </a:extLst>
          </p:cNvPr>
          <p:cNvSpPr txBox="1"/>
          <p:nvPr/>
        </p:nvSpPr>
        <p:spPr>
          <a:xfrm>
            <a:off x="304800" y="1428750"/>
            <a:ext cx="7924800" cy="30222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457200" indent="-456840">
              <a:lnSpc>
                <a:spcPct val="100000"/>
              </a:lnSpc>
              <a:spcBef>
                <a:spcPts val="420"/>
              </a:spcBef>
              <a:buClr>
                <a:srgbClr val="000000"/>
              </a:buClr>
              <a:buFont typeface="Lato Semibold"/>
              <a:buAutoNum type="arabicPeriod"/>
            </a:pPr>
            <a:r>
              <a:rPr lang="en-US" sz="2100" b="0" strike="noStrike" spc="-1">
                <a:solidFill>
                  <a:srgbClr val="000000"/>
                </a:solidFill>
                <a:latin typeface="Lato"/>
              </a:rPr>
              <a:t>Re-ignite “Godmother Concept” within ZONTA Clubs</a:t>
            </a:r>
            <a:br>
              <a:rPr lang="en-US" sz="2100" b="0" strike="noStrike" spc="-1">
                <a:solidFill>
                  <a:srgbClr val="000000"/>
                </a:solidFill>
                <a:latin typeface="Lato"/>
              </a:rPr>
            </a:br>
            <a:endParaRPr lang="en-US" sz="2100" spc="-1">
              <a:solidFill>
                <a:srgbClr val="000000"/>
              </a:solidFill>
              <a:latin typeface="Lato"/>
            </a:endParaRPr>
          </a:p>
          <a:p>
            <a:pPr marL="457200" indent="-456840">
              <a:spcBef>
                <a:spcPts val="420"/>
              </a:spcBef>
              <a:buClr>
                <a:srgbClr val="000000"/>
              </a:buClr>
              <a:buFont typeface="Lato Semibold"/>
              <a:buAutoNum type="arabicPeriod"/>
            </a:pPr>
            <a:r>
              <a:rPr lang="en-US" sz="2100" b="0" strike="noStrike" spc="-1">
                <a:solidFill>
                  <a:srgbClr val="000000"/>
                </a:solidFill>
                <a:latin typeface="Lato"/>
              </a:rPr>
              <a:t>Roll-out a ZONTA Mentoring program </a:t>
            </a:r>
            <a:br>
              <a:rPr lang="en-US" sz="2400"/>
            </a:br>
            <a:r>
              <a:rPr lang="en-US" sz="2100" b="0" strike="noStrike" spc="-1">
                <a:solidFill>
                  <a:srgbClr val="000000"/>
                </a:solidFill>
                <a:latin typeface="Lato"/>
              </a:rPr>
              <a:t>“Women for Women W4W”</a:t>
            </a:r>
          </a:p>
          <a:p>
            <a:pPr marL="457200" indent="-456840">
              <a:lnSpc>
                <a:spcPct val="100000"/>
              </a:lnSpc>
              <a:spcBef>
                <a:spcPts val="420"/>
              </a:spcBef>
              <a:buClr>
                <a:srgbClr val="000000"/>
              </a:buClr>
              <a:buFont typeface="Lato Semibold"/>
              <a:buAutoNum type="arabicPeriod"/>
            </a:pPr>
            <a:endParaRPr lang="en-US" sz="2100" b="0" strike="noStrike" spc="-1">
              <a:solidFill>
                <a:srgbClr val="000000"/>
              </a:solidFill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816141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5F71"/>
                </a:solidFill>
                <a:latin typeface="Lato Semibold"/>
              </a:rPr>
              <a:t>1. Re-ignite “Godmother Concept”</a:t>
            </a:r>
            <a:endParaRPr lang="en-US" sz="32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82880" y="1377960"/>
            <a:ext cx="8656320" cy="30225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  <a:p>
            <a:pPr algn="ctr"/>
            <a:endParaRPr lang="en-US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3875F20-9050-4D45-8D33-10BBF506E94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78750"/>
            <a:ext cx="2270125" cy="110871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Shape 2">
            <a:extLst>
              <a:ext uri="{FF2B5EF4-FFF2-40B4-BE49-F238E27FC236}">
                <a16:creationId xmlns:a16="http://schemas.microsoft.com/office/drawing/2014/main" id="{D7C45B82-89BA-4732-B5D0-0684B32161DA}"/>
              </a:ext>
            </a:extLst>
          </p:cNvPr>
          <p:cNvSpPr txBox="1"/>
          <p:nvPr/>
        </p:nvSpPr>
        <p:spPr>
          <a:xfrm>
            <a:off x="304800" y="1428750"/>
            <a:ext cx="7924800" cy="30222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57040" indent="-256680">
              <a:lnSpc>
                <a:spcPct val="100000"/>
              </a:lnSpc>
              <a:spcBef>
                <a:spcPts val="420"/>
              </a:spcBef>
              <a:buClr>
                <a:srgbClr val="000000"/>
              </a:buClr>
              <a:buFont typeface="Arial"/>
              <a:buChar char="•"/>
            </a:pPr>
            <a:r>
              <a:rPr lang="en-GB" sz="2100" b="0" strike="noStrike" spc="-1" dirty="0">
                <a:solidFill>
                  <a:srgbClr val="000000"/>
                </a:solidFill>
                <a:latin typeface="Lato"/>
              </a:rPr>
              <a:t>Define pairings within clubs</a:t>
            </a:r>
            <a:endParaRPr lang="en-US" sz="2100" b="0" strike="noStrike" spc="-1" dirty="0">
              <a:solidFill>
                <a:srgbClr val="000000"/>
              </a:solidFill>
              <a:latin typeface="Lato"/>
            </a:endParaRPr>
          </a:p>
          <a:p>
            <a:pPr marL="557280" lvl="1" indent="-2138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en-GB" sz="1800" b="0" strike="noStrike" spc="-1" dirty="0">
                <a:solidFill>
                  <a:srgbClr val="000000"/>
                </a:solidFill>
                <a:latin typeface="Lato"/>
              </a:rPr>
              <a:t>For new joiners, for long-time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Lato"/>
              </a:rPr>
              <a:t>Zontians</a:t>
            </a:r>
            <a:endParaRPr lang="en-US" sz="1800" b="0" strike="noStrike" spc="-1" dirty="0">
              <a:solidFill>
                <a:srgbClr val="000000"/>
              </a:solidFill>
              <a:latin typeface="Lato"/>
            </a:endParaRPr>
          </a:p>
          <a:p>
            <a:pPr marL="557280" lvl="1" indent="-2138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en-GB" sz="1800" b="0" strike="noStrike" spc="-1" dirty="0">
                <a:solidFill>
                  <a:srgbClr val="000000"/>
                </a:solidFill>
                <a:latin typeface="Lato"/>
              </a:rPr>
              <a:t>Nurture ZONTA internal </a:t>
            </a:r>
            <a:r>
              <a:rPr lang="en-GB" sz="1800" b="0" u="sng" strike="noStrike" spc="-1" dirty="0">
                <a:solidFill>
                  <a:srgbClr val="000000"/>
                </a:solidFill>
                <a:uFillTx/>
                <a:latin typeface="Lato"/>
              </a:rPr>
              <a:t>and</a:t>
            </a:r>
            <a:r>
              <a:rPr lang="en-GB" sz="1800" b="0" strike="noStrike" spc="-1" dirty="0">
                <a:solidFill>
                  <a:srgbClr val="000000"/>
                </a:solidFill>
                <a:latin typeface="Lato"/>
              </a:rPr>
              <a:t> personal development</a:t>
            </a:r>
            <a:endParaRPr lang="en-US" sz="1800" b="0" strike="noStrike" spc="-1" dirty="0">
              <a:solidFill>
                <a:srgbClr val="000000"/>
              </a:solidFill>
              <a:latin typeface="Lato"/>
            </a:endParaRPr>
          </a:p>
          <a:p>
            <a:pPr marL="557280" lvl="1" indent="-2138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en-GB" sz="1800" b="0" strike="noStrike" spc="-1" dirty="0">
                <a:solidFill>
                  <a:srgbClr val="000000"/>
                </a:solidFill>
                <a:latin typeface="Lato"/>
              </a:rPr>
              <a:t>Use the available Leadership Development material on the </a:t>
            </a:r>
            <a:r>
              <a:rPr lang="en-GB" sz="1800" b="0" u="sng" strike="noStrike" spc="-1" dirty="0">
                <a:solidFill>
                  <a:srgbClr val="0000FF"/>
                </a:solidFill>
                <a:uFillTx/>
                <a:latin typeface="Lato"/>
                <a:hlinkClick r:id="rId3"/>
              </a:rPr>
              <a:t>ZONTA web-site</a:t>
            </a:r>
            <a:endParaRPr lang="en-US" sz="1800" b="0" strike="noStrike" spc="-1" dirty="0">
              <a:solidFill>
                <a:srgbClr val="000000"/>
              </a:solidFill>
              <a:latin typeface="Lato"/>
            </a:endParaRPr>
          </a:p>
          <a:p>
            <a:pPr marL="557280" lvl="1" indent="-2138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en-GB" sz="1800" b="0" strike="noStrike" spc="-1" dirty="0">
                <a:solidFill>
                  <a:srgbClr val="000000"/>
                </a:solidFill>
                <a:latin typeface="Lato"/>
              </a:rPr>
              <a:t>Use the available checklist for Zonta Godmothers </a:t>
            </a:r>
            <a:endParaRPr lang="en-US" sz="1800" b="0" strike="noStrike" spc="-1" dirty="0">
              <a:solidFill>
                <a:srgbClr val="000000"/>
              </a:solidFill>
              <a:latin typeface="Lato"/>
            </a:endParaRPr>
          </a:p>
          <a:p>
            <a:pPr marL="557280" lvl="1" indent="-2138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en-GB" sz="1800" b="0" strike="noStrike" spc="-1" dirty="0">
                <a:solidFill>
                  <a:srgbClr val="000000"/>
                </a:solidFill>
                <a:latin typeface="Lato"/>
              </a:rPr>
              <a:t>In case of questions contact the D28 Mentoring Coordinators </a:t>
            </a:r>
            <a:endParaRPr lang="en-US" sz="1800" b="0" strike="noStrike" spc="-1" dirty="0">
              <a:solidFill>
                <a:srgbClr val="000000"/>
              </a:solidFill>
              <a:latin typeface="Lato"/>
            </a:endParaRPr>
          </a:p>
          <a:p>
            <a:pPr marL="360">
              <a:lnSpc>
                <a:spcPct val="100000"/>
              </a:lnSpc>
              <a:spcBef>
                <a:spcPts val="420"/>
              </a:spcBef>
              <a:buClr>
                <a:srgbClr val="000000"/>
              </a:buClr>
            </a:pPr>
            <a:endParaRPr lang="en-US" sz="2100" b="0" strike="noStrike" spc="-1" dirty="0">
              <a:solidFill>
                <a:srgbClr val="000000"/>
              </a:solidFill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726024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AT" sz="2800" spc="-1" dirty="0">
                <a:latin typeface="Lato Semibold"/>
              </a:rPr>
              <a:t>„</a:t>
            </a:r>
            <a:r>
              <a:rPr lang="en-US" sz="2800" spc="-1" dirty="0">
                <a:latin typeface="Lato Semibold"/>
              </a:rPr>
              <a:t>I want (to be) a ZONTA Godmother“</a:t>
            </a:r>
            <a:endParaRPr lang="en-US" sz="2800" b="0" strike="noStrike" spc="-1" dirty="0">
              <a:solidFill>
                <a:srgbClr val="000000"/>
              </a:solidFill>
              <a:latin typeface="Lato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3875F20-9050-4D45-8D33-10BBF506E94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78750"/>
            <a:ext cx="2270125" cy="1108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9CBCA1-43F5-4AF7-AEB5-83F1B6AC6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807" y="1479795"/>
            <a:ext cx="1562793" cy="10429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9F50F1-6F1D-46B6-ACE0-05AB4AA40DAC}"/>
              </a:ext>
            </a:extLst>
          </p:cNvPr>
          <p:cNvSpPr txBox="1"/>
          <p:nvPr/>
        </p:nvSpPr>
        <p:spPr>
          <a:xfrm>
            <a:off x="2338287" y="1385103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Talk to your </a:t>
            </a:r>
            <a:r>
              <a:rPr lang="en-US" sz="1200" b="1" dirty="0"/>
              <a:t>Club-President</a:t>
            </a:r>
            <a:r>
              <a:rPr lang="en-US" sz="1200" dirty="0"/>
              <a:t> for an in-club 1:1 member connection or reach out to any other (new) </a:t>
            </a:r>
            <a:r>
              <a:rPr lang="en-US" sz="1200" dirty="0" err="1"/>
              <a:t>Zontian</a:t>
            </a:r>
            <a:r>
              <a:rPr lang="en-US" sz="1200" dirty="0"/>
              <a:t> pro-actively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DE6D2B-9847-4491-86F8-BF82DA0CBD8D}"/>
              </a:ext>
            </a:extLst>
          </p:cNvPr>
          <p:cNvSpPr txBox="1"/>
          <p:nvPr/>
        </p:nvSpPr>
        <p:spPr>
          <a:xfrm>
            <a:off x="349379" y="3510105"/>
            <a:ext cx="2494807" cy="954107"/>
          </a:xfrm>
          <a:prstGeom prst="rect">
            <a:avLst/>
          </a:prstGeom>
          <a:solidFill>
            <a:srgbClr val="F5BD47"/>
          </a:solidFill>
          <a:ln w="76200">
            <a:solidFill>
              <a:srgbClr val="005F7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/>
              <a:t>Remember </a:t>
            </a:r>
            <a:r>
              <a:rPr lang="en-US" sz="1400" b="1" dirty="0"/>
              <a:t>how so much experience &amp; valuable LIFE &amp; ZONTA knowledge you have to give and learn!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721861-D874-45EA-86D1-CE0FC2310020}"/>
              </a:ext>
            </a:extLst>
          </p:cNvPr>
          <p:cNvSpPr txBox="1"/>
          <p:nvPr/>
        </p:nvSpPr>
        <p:spPr>
          <a:xfrm>
            <a:off x="2597831" y="1860103"/>
            <a:ext cx="4031569" cy="1302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890" lvl="1" indent="-17145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200" spc="-1" dirty="0">
                <a:solidFill>
                  <a:srgbClr val="000000"/>
                </a:solidFill>
              </a:rPr>
              <a:t>Review the available Leadership Development material on the </a:t>
            </a:r>
            <a:r>
              <a:rPr lang="en-GB" sz="1200" u="sng" spc="-1" dirty="0">
                <a:solidFill>
                  <a:srgbClr val="0000FF"/>
                </a:solidFill>
                <a:hlinkClick r:id="rId4"/>
              </a:rPr>
              <a:t>ZONTA web-site</a:t>
            </a:r>
            <a:endParaRPr lang="en-GB" sz="1200" u="sng" spc="-1" dirty="0">
              <a:solidFill>
                <a:srgbClr val="0000FF"/>
              </a:solidFill>
            </a:endParaRPr>
          </a:p>
          <a:p>
            <a:pPr marL="514890" lvl="1" indent="-171450">
              <a:spcBef>
                <a:spcPts val="36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200" spc="-1" dirty="0">
                <a:solidFill>
                  <a:srgbClr val="000000"/>
                </a:solidFill>
              </a:rPr>
              <a:t>Review the available checklist for Zonta Godmothers</a:t>
            </a:r>
          </a:p>
          <a:p>
            <a:pPr marL="514890" lvl="1" indent="-171450">
              <a:spcBef>
                <a:spcPts val="36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200" spc="-1" dirty="0">
                <a:solidFill>
                  <a:srgbClr val="000000"/>
                </a:solidFill>
              </a:rPr>
              <a:t>In case of questions contact the D28 Mentoring Coordinators  at </a:t>
            </a:r>
            <a:r>
              <a:rPr lang="en-GB" sz="1200" spc="-1" dirty="0">
                <a:solidFill>
                  <a:srgbClr val="000000"/>
                </a:solidFill>
                <a:hlinkClick r:id="rId5"/>
              </a:rPr>
              <a:t>W4WZontaMentoring@gmx.net</a:t>
            </a:r>
            <a:r>
              <a:rPr lang="en-GB" sz="1200" spc="-1" dirty="0">
                <a:solidFill>
                  <a:srgbClr val="000000"/>
                </a:solidFill>
              </a:rPr>
              <a:t> </a:t>
            </a:r>
            <a:endParaRPr lang="en-US" sz="1200" spc="-1" dirty="0">
              <a:solidFill>
                <a:srgbClr val="00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63F522B-1836-4BB2-BABC-B2EE9A4FF1D5}"/>
              </a:ext>
            </a:extLst>
          </p:cNvPr>
          <p:cNvSpPr/>
          <p:nvPr/>
        </p:nvSpPr>
        <p:spPr>
          <a:xfrm>
            <a:off x="2384127" y="223108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3440" lvl="1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</a:pPr>
            <a:endParaRPr lang="en-US" sz="1200" spc="-1" dirty="0">
              <a:solidFill>
                <a:srgbClr val="00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2868A4B-02E9-4847-AE42-19C28B15856D}"/>
              </a:ext>
            </a:extLst>
          </p:cNvPr>
          <p:cNvSpPr/>
          <p:nvPr/>
        </p:nvSpPr>
        <p:spPr>
          <a:xfrm>
            <a:off x="2384127" y="252278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3440" lvl="1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</a:pPr>
            <a:endParaRPr lang="en-US" sz="1200" spc="-1" dirty="0">
              <a:solidFill>
                <a:srgbClr val="00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822ECD-145C-4679-8353-FF387F2ABC32}"/>
              </a:ext>
            </a:extLst>
          </p:cNvPr>
          <p:cNvSpPr/>
          <p:nvPr/>
        </p:nvSpPr>
        <p:spPr>
          <a:xfrm>
            <a:off x="3689417" y="324573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890" lvl="1" indent="-17145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200" spc="-1" dirty="0">
                <a:solidFill>
                  <a:srgbClr val="000000"/>
                </a:solidFill>
              </a:rPr>
              <a:t>Connect to your contact, meet up, pre-define your journey, </a:t>
            </a:r>
            <a:r>
              <a:rPr lang="en-GB" sz="1200" b="1" spc="-1" dirty="0">
                <a:solidFill>
                  <a:srgbClr val="000000"/>
                </a:solidFill>
              </a:rPr>
              <a:t>start talking </a:t>
            </a:r>
            <a:r>
              <a:rPr lang="en-GB" sz="1200" spc="-1" dirty="0">
                <a:solidFill>
                  <a:srgbClr val="000000"/>
                </a:solidFill>
              </a:rPr>
              <a:t>and see where the connect takes you for the benefit of you both!</a:t>
            </a:r>
            <a:endParaRPr lang="en-US" sz="1200" spc="-1" dirty="0">
              <a:solidFill>
                <a:srgbClr val="000000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514792B-B894-4D1A-A203-87A35CD9A4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9350" y="3841494"/>
            <a:ext cx="1925271" cy="1084557"/>
          </a:xfrm>
          <a:prstGeom prst="rect">
            <a:avLst/>
          </a:prstGeom>
        </p:spPr>
      </p:pic>
      <p:sp>
        <p:nvSpPr>
          <p:cNvPr id="20" name="Arrow: Curved Right 19">
            <a:extLst>
              <a:ext uri="{FF2B5EF4-FFF2-40B4-BE49-F238E27FC236}">
                <a16:creationId xmlns:a16="http://schemas.microsoft.com/office/drawing/2014/main" id="{991B66A4-0900-49DA-B15C-7C3570CC66D5}"/>
              </a:ext>
            </a:extLst>
          </p:cNvPr>
          <p:cNvSpPr/>
          <p:nvPr/>
        </p:nvSpPr>
        <p:spPr>
          <a:xfrm>
            <a:off x="1932210" y="1465875"/>
            <a:ext cx="336421" cy="51507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Arrow: Curved Right 20">
            <a:extLst>
              <a:ext uri="{FF2B5EF4-FFF2-40B4-BE49-F238E27FC236}">
                <a16:creationId xmlns:a16="http://schemas.microsoft.com/office/drawing/2014/main" id="{479EBF71-DD37-4D96-A1C1-58B4C21360E7}"/>
              </a:ext>
            </a:extLst>
          </p:cNvPr>
          <p:cNvSpPr/>
          <p:nvPr/>
        </p:nvSpPr>
        <p:spPr>
          <a:xfrm>
            <a:off x="2507765" y="2209687"/>
            <a:ext cx="336421" cy="51507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Arrow: Curved Right 21">
            <a:extLst>
              <a:ext uri="{FF2B5EF4-FFF2-40B4-BE49-F238E27FC236}">
                <a16:creationId xmlns:a16="http://schemas.microsoft.com/office/drawing/2014/main" id="{98781D74-AEC9-4BD0-8486-39A90F3BBF45}"/>
              </a:ext>
            </a:extLst>
          </p:cNvPr>
          <p:cNvSpPr/>
          <p:nvPr/>
        </p:nvSpPr>
        <p:spPr>
          <a:xfrm>
            <a:off x="3521206" y="3391980"/>
            <a:ext cx="336421" cy="51507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9B7904F-2D24-48A4-AABD-C0D074767D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9320664"/>
              </p:ext>
            </p:extLst>
          </p:nvPr>
        </p:nvGraphicFramePr>
        <p:xfrm>
          <a:off x="7211790" y="1965689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showAsIcon="1" r:id="rId7" imgW="914400" imgH="771480" progId="Word.Document.12">
                  <p:embed/>
                </p:oleObj>
              </mc:Choice>
              <mc:Fallback>
                <p:oleObj name="Document" showAsIcon="1" r:id="rId7" imgW="914400" imgH="771480" progId="Word.Documen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09B7904F-2D24-48A4-AABD-C0D074767D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211790" y="1965689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514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verb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verb" cmd="0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005F71"/>
                </a:solidFill>
                <a:latin typeface="Lato Semibold"/>
              </a:rPr>
              <a:t>2. Roll-out ZONTA Mentoring program</a:t>
            </a:r>
            <a:endParaRPr lang="en-US" sz="2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82880" y="1377960"/>
            <a:ext cx="8656320" cy="30225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  <a:p>
            <a:pPr algn="ctr"/>
            <a:endParaRPr lang="en-US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3875F20-9050-4D45-8D33-10BBF506E94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78750"/>
            <a:ext cx="2270125" cy="110871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521CBB5-3E28-4536-9C7A-729C011FDF74}"/>
              </a:ext>
            </a:extLst>
          </p:cNvPr>
          <p:cNvSpPr/>
          <p:nvPr/>
        </p:nvSpPr>
        <p:spPr>
          <a:xfrm>
            <a:off x="914400" y="3409950"/>
            <a:ext cx="5562600" cy="1005840"/>
          </a:xfrm>
          <a:prstGeom prst="rect">
            <a:avLst/>
          </a:prstGeom>
          <a:solidFill>
            <a:srgbClr val="F5BD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Shape 2">
            <a:extLst>
              <a:ext uri="{FF2B5EF4-FFF2-40B4-BE49-F238E27FC236}">
                <a16:creationId xmlns:a16="http://schemas.microsoft.com/office/drawing/2014/main" id="{D7C45B82-89BA-4732-B5D0-0684B32161DA}"/>
              </a:ext>
            </a:extLst>
          </p:cNvPr>
          <p:cNvSpPr txBox="1"/>
          <p:nvPr/>
        </p:nvSpPr>
        <p:spPr>
          <a:xfrm>
            <a:off x="304800" y="1428750"/>
            <a:ext cx="7924800" cy="30222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 lnSpcReduction="20000"/>
          </a:bodyPr>
          <a:lstStyle/>
          <a:p>
            <a:pPr marL="257040" indent="-256680">
              <a:lnSpc>
                <a:spcPct val="100000"/>
              </a:lnSpc>
              <a:spcBef>
                <a:spcPts val="420"/>
              </a:spcBef>
              <a:buClr>
                <a:srgbClr val="000000"/>
              </a:buClr>
              <a:buFont typeface="Arial"/>
              <a:buChar char="•"/>
            </a:pPr>
            <a:r>
              <a:rPr lang="en-GB" sz="2100" b="0" strike="noStrike" spc="-1" dirty="0">
                <a:solidFill>
                  <a:srgbClr val="000000"/>
                </a:solidFill>
                <a:latin typeface="Lato"/>
              </a:rPr>
              <a:t>Mentoring Coordination team with 1 single point of contact for each area in D28</a:t>
            </a:r>
            <a:endParaRPr lang="en-US" sz="2100" b="0" strike="noStrike" spc="-1" dirty="0">
              <a:solidFill>
                <a:srgbClr val="000000"/>
              </a:solidFill>
              <a:latin typeface="Lato"/>
            </a:endParaRPr>
          </a:p>
          <a:p>
            <a:pPr marL="557280" lvl="1" indent="-2138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en-GB" sz="1800" b="0" strike="noStrike" spc="-1" dirty="0">
                <a:solidFill>
                  <a:srgbClr val="000000"/>
                </a:solidFill>
                <a:latin typeface="Lato"/>
              </a:rPr>
              <a:t>Coordination of the Mentoring program</a:t>
            </a:r>
            <a:endParaRPr lang="en-US" sz="1800" b="0" strike="noStrike" spc="-1" dirty="0">
              <a:solidFill>
                <a:srgbClr val="000000"/>
              </a:solidFill>
              <a:latin typeface="Lato"/>
            </a:endParaRPr>
          </a:p>
          <a:p>
            <a:pPr marL="857160" lvl="2" indent="-17100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Arial"/>
              <a:buChar char="•"/>
            </a:pPr>
            <a:r>
              <a:rPr lang="en-GB" sz="1500" b="0" strike="noStrike" spc="-1" dirty="0">
                <a:solidFill>
                  <a:srgbClr val="000000"/>
                </a:solidFill>
                <a:latin typeface="Lato"/>
              </a:rPr>
              <a:t>Recruiting of new Mentors &amp; Mentees</a:t>
            </a:r>
            <a:endParaRPr lang="en-US" sz="1500" b="0" strike="noStrike" spc="-1" dirty="0">
              <a:solidFill>
                <a:srgbClr val="000000"/>
              </a:solidFill>
              <a:latin typeface="Lato"/>
            </a:endParaRPr>
          </a:p>
          <a:p>
            <a:pPr marL="857160" lvl="2" indent="-17100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Arial"/>
              <a:buChar char="•"/>
            </a:pPr>
            <a:r>
              <a:rPr lang="en-GB" sz="1500" b="0" strike="noStrike" spc="-1" dirty="0">
                <a:solidFill>
                  <a:srgbClr val="000000"/>
                </a:solidFill>
                <a:latin typeface="Lato"/>
              </a:rPr>
              <a:t>Matching of pairings (cross Area if needed)</a:t>
            </a:r>
            <a:endParaRPr lang="en-US" sz="1500" b="0" strike="noStrike" spc="-1" dirty="0">
              <a:solidFill>
                <a:srgbClr val="000000"/>
              </a:solidFill>
              <a:latin typeface="Lato"/>
            </a:endParaRPr>
          </a:p>
          <a:p>
            <a:pPr marL="857160" lvl="2" indent="-17100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Arial"/>
              <a:buChar char="•"/>
            </a:pPr>
            <a:r>
              <a:rPr lang="en-GB" sz="1500" b="0" strike="noStrike" spc="-1" dirty="0">
                <a:solidFill>
                  <a:srgbClr val="000000"/>
                </a:solidFill>
                <a:latin typeface="Lato"/>
              </a:rPr>
              <a:t>Communication with Mentors &amp; Mentees</a:t>
            </a:r>
            <a:endParaRPr lang="en-US" sz="1500" b="0" strike="noStrike" spc="-1" dirty="0">
              <a:solidFill>
                <a:srgbClr val="000000"/>
              </a:solidFill>
              <a:latin typeface="Lato"/>
            </a:endParaRPr>
          </a:p>
          <a:p>
            <a:pPr marL="557280" lvl="1" indent="-21384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–"/>
            </a:pPr>
            <a:r>
              <a:rPr lang="en-GB" sz="1800" b="0" strike="noStrike" spc="-1">
                <a:solidFill>
                  <a:srgbClr val="000000"/>
                </a:solidFill>
                <a:latin typeface="Lato"/>
              </a:rPr>
              <a:t>Setting up the website </a:t>
            </a:r>
            <a:r>
              <a:rPr lang="en-GB" sz="1800" b="0" strike="noStrike" spc="-1">
                <a:solidFill>
                  <a:srgbClr val="000000"/>
                </a:solidFill>
                <a:latin typeface="Lato"/>
                <a:hlinkClick r:id="rId4"/>
              </a:rPr>
              <a:t>ZontaDistrict28/Mentoring</a:t>
            </a:r>
            <a:endParaRPr lang="en-GB" sz="1800" b="0" strike="noStrike" spc="-1">
              <a:solidFill>
                <a:srgbClr val="000000"/>
              </a:solidFill>
              <a:latin typeface="Lato"/>
            </a:endParaRPr>
          </a:p>
          <a:p>
            <a:pPr marL="557280" lvl="1" indent="-21384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–"/>
            </a:pPr>
            <a:r>
              <a:rPr lang="en-GB" sz="1800" b="0" strike="noStrike" spc="-1">
                <a:solidFill>
                  <a:srgbClr val="000000"/>
                </a:solidFill>
                <a:latin typeface="Lato"/>
              </a:rPr>
              <a:t>Setting up and managing an Evaluation </a:t>
            </a:r>
            <a:r>
              <a:rPr lang="en-GB" sz="1800" b="0" strike="noStrike" spc="-1" dirty="0">
                <a:solidFill>
                  <a:srgbClr val="000000"/>
                </a:solidFill>
                <a:latin typeface="Lato"/>
              </a:rPr>
              <a:t>&amp; </a:t>
            </a:r>
            <a:r>
              <a:rPr lang="en-GB" sz="1800" b="0" strike="noStrike" spc="-1">
                <a:solidFill>
                  <a:srgbClr val="000000"/>
                </a:solidFill>
                <a:latin typeface="Lato"/>
              </a:rPr>
              <a:t>Feedback process</a:t>
            </a:r>
          </a:p>
          <a:p>
            <a:pPr marL="557280" lvl="1" indent="-21384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–"/>
            </a:pPr>
            <a:r>
              <a:rPr lang="en-GB" sz="1800" b="0" strike="noStrike" spc="-1">
                <a:solidFill>
                  <a:srgbClr val="000000"/>
                </a:solidFill>
                <a:latin typeface="Lato"/>
              </a:rPr>
              <a:t>Team </a:t>
            </a:r>
            <a:r>
              <a:rPr lang="en-GB" sz="1800" b="0" strike="noStrike" spc="-1" dirty="0">
                <a:solidFill>
                  <a:srgbClr val="000000"/>
                </a:solidFill>
                <a:latin typeface="Lato"/>
              </a:rPr>
              <a:t>members</a:t>
            </a:r>
            <a:endParaRPr lang="en-US" sz="1800" b="0" strike="noStrike" spc="-1" dirty="0">
              <a:solidFill>
                <a:srgbClr val="000000"/>
              </a:solidFill>
              <a:latin typeface="Lato"/>
            </a:endParaRPr>
          </a:p>
          <a:p>
            <a:pPr marL="857160" lvl="2" indent="-17100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Arial"/>
              <a:buChar char="•"/>
            </a:pPr>
            <a:r>
              <a:rPr lang="en-GB" sz="1500" b="0" strike="noStrike" spc="-1">
                <a:solidFill>
                  <a:srgbClr val="000000"/>
                </a:solidFill>
                <a:latin typeface="Lato"/>
              </a:rPr>
              <a:t>D28 </a:t>
            </a:r>
            <a:r>
              <a:rPr lang="en-GB" sz="1500" b="0" strike="noStrike" spc="-1" dirty="0">
                <a:solidFill>
                  <a:srgbClr val="000000"/>
                </a:solidFill>
                <a:latin typeface="Lato"/>
              </a:rPr>
              <a:t>/ Area 02 – </a:t>
            </a:r>
            <a:r>
              <a:rPr lang="en-GB" sz="1500" b="1" strike="noStrike" spc="-1" dirty="0">
                <a:solidFill>
                  <a:srgbClr val="000000"/>
                </a:solidFill>
                <a:latin typeface="Lato"/>
              </a:rPr>
              <a:t>Meike Rieken</a:t>
            </a:r>
            <a:r>
              <a:rPr lang="en-GB" sz="1500" b="0" strike="noStrike" spc="-1" dirty="0">
                <a:solidFill>
                  <a:srgbClr val="000000"/>
                </a:solidFill>
                <a:latin typeface="Lato"/>
              </a:rPr>
              <a:t>, ZC Darmstadt</a:t>
            </a:r>
            <a:endParaRPr lang="en-US" sz="1500" b="0" strike="noStrike" spc="-1" dirty="0">
              <a:solidFill>
                <a:srgbClr val="000000"/>
              </a:solidFill>
              <a:latin typeface="Lato"/>
            </a:endParaRPr>
          </a:p>
          <a:p>
            <a:pPr marL="857160" lvl="2" indent="-17100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Arial"/>
              <a:buChar char="•"/>
            </a:pPr>
            <a:r>
              <a:rPr lang="en-GB" sz="1500" b="0" strike="noStrike" spc="-1" dirty="0">
                <a:solidFill>
                  <a:srgbClr val="000000"/>
                </a:solidFill>
                <a:latin typeface="Lato"/>
              </a:rPr>
              <a:t>D28 / Area 03 – </a:t>
            </a:r>
            <a:r>
              <a:rPr lang="en-GB" sz="1500" b="1" strike="noStrike" spc="-1" dirty="0">
                <a:solidFill>
                  <a:srgbClr val="000000"/>
                </a:solidFill>
                <a:latin typeface="Lato"/>
              </a:rPr>
              <a:t>Elena Federici </a:t>
            </a:r>
            <a:r>
              <a:rPr lang="en-GB" sz="1500" b="1" strike="noStrike" spc="-1" dirty="0" err="1">
                <a:solidFill>
                  <a:srgbClr val="000000"/>
                </a:solidFill>
                <a:latin typeface="Lato"/>
              </a:rPr>
              <a:t>Ballini</a:t>
            </a:r>
            <a:r>
              <a:rPr lang="en-GB" sz="1500" b="0" strike="noStrike" spc="-1" dirty="0">
                <a:solidFill>
                  <a:srgbClr val="000000"/>
                </a:solidFill>
                <a:latin typeface="Lato"/>
              </a:rPr>
              <a:t>, ZC Milano Sant’ </a:t>
            </a:r>
            <a:r>
              <a:rPr lang="en-GB" sz="1500" b="0" strike="noStrike" spc="-1" dirty="0" err="1">
                <a:solidFill>
                  <a:srgbClr val="000000"/>
                </a:solidFill>
                <a:latin typeface="Lato"/>
              </a:rPr>
              <a:t>Ambrogio</a:t>
            </a:r>
            <a:endParaRPr lang="en-US" sz="1500" b="0" strike="noStrike" spc="-1" dirty="0">
              <a:solidFill>
                <a:srgbClr val="000000"/>
              </a:solidFill>
              <a:latin typeface="Lato"/>
            </a:endParaRPr>
          </a:p>
          <a:p>
            <a:pPr marL="857160" lvl="2" indent="-17100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Arial"/>
              <a:buChar char="•"/>
            </a:pPr>
            <a:r>
              <a:rPr lang="en-GB" sz="1500" b="0" strike="noStrike" spc="-1" dirty="0">
                <a:solidFill>
                  <a:srgbClr val="000000"/>
                </a:solidFill>
                <a:latin typeface="Lato"/>
              </a:rPr>
              <a:t>D28 / Area 04 – </a:t>
            </a:r>
            <a:r>
              <a:rPr lang="en-GB" sz="1500" b="1" strike="noStrike" spc="-1" dirty="0">
                <a:solidFill>
                  <a:srgbClr val="000000"/>
                </a:solidFill>
                <a:latin typeface="Lato"/>
              </a:rPr>
              <a:t>Ursula M. Kostal</a:t>
            </a:r>
            <a:r>
              <a:rPr lang="en-GB" sz="1500" b="0" strike="noStrike" spc="-1" dirty="0">
                <a:solidFill>
                  <a:srgbClr val="000000"/>
                </a:solidFill>
                <a:latin typeface="Lato"/>
              </a:rPr>
              <a:t>, ZC Vaduz</a:t>
            </a:r>
            <a:endParaRPr lang="en-US" sz="1500" b="0" strike="noStrike" spc="-1" dirty="0">
              <a:solidFill>
                <a:srgbClr val="000000"/>
              </a:solidFill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948974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800" spc="-1" dirty="0">
                <a:latin typeface="Lato Semibold"/>
              </a:rPr>
              <a:t>„I want to be a Mentor“</a:t>
            </a:r>
            <a:endParaRPr lang="en-US" sz="2800" b="0" strike="noStrike" spc="-1" dirty="0">
              <a:solidFill>
                <a:srgbClr val="000000"/>
              </a:solidFill>
              <a:latin typeface="Lato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3875F20-9050-4D45-8D33-10BBF506E94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78750"/>
            <a:ext cx="2270125" cy="1108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9CBCA1-43F5-4AF7-AEB5-83F1B6AC6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447" y="1544987"/>
            <a:ext cx="1711916" cy="10429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9F50F1-6F1D-46B6-ACE0-05AB4AA40DAC}"/>
              </a:ext>
            </a:extLst>
          </p:cNvPr>
          <p:cNvSpPr txBox="1"/>
          <p:nvPr/>
        </p:nvSpPr>
        <p:spPr>
          <a:xfrm>
            <a:off x="2408910" y="1393107"/>
            <a:ext cx="464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AT" sz="1200" dirty="0"/>
              <a:t>Fill out the Mentor Template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AT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spc="-1" dirty="0">
                <a:solidFill>
                  <a:srgbClr val="000000"/>
                </a:solidFill>
              </a:rPr>
              <a:t>Send the Template to the D28 Mentoring Coordinators  at </a:t>
            </a:r>
            <a:r>
              <a:rPr lang="en-GB" sz="1200" spc="-1" dirty="0">
                <a:solidFill>
                  <a:srgbClr val="000000"/>
                </a:solidFill>
                <a:hlinkClick r:id="rId4"/>
              </a:rPr>
              <a:t>W4WZontaMentoring@gmx.net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DE6D2B-9847-4491-86F8-BF82DA0CBD8D}"/>
              </a:ext>
            </a:extLst>
          </p:cNvPr>
          <p:cNvSpPr txBox="1"/>
          <p:nvPr/>
        </p:nvSpPr>
        <p:spPr>
          <a:xfrm>
            <a:off x="182880" y="3598513"/>
            <a:ext cx="2653708" cy="954107"/>
          </a:xfrm>
          <a:prstGeom prst="rect">
            <a:avLst/>
          </a:prstGeom>
          <a:solidFill>
            <a:srgbClr val="F5BD47"/>
          </a:solidFill>
          <a:ln w="76200">
            <a:solidFill>
              <a:srgbClr val="005F7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/>
              <a:t>Remember </a:t>
            </a:r>
            <a:r>
              <a:rPr lang="en-US" sz="1400" b="1"/>
              <a:t>how much </a:t>
            </a:r>
            <a:r>
              <a:rPr lang="en-US" sz="1400" b="1" dirty="0"/>
              <a:t>experience &amp; valuable LIFE &amp; ZONTA knowledge you have to give and learn!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721861-D874-45EA-86D1-CE0FC2310020}"/>
              </a:ext>
            </a:extLst>
          </p:cNvPr>
          <p:cNvSpPr txBox="1"/>
          <p:nvPr/>
        </p:nvSpPr>
        <p:spPr>
          <a:xfrm>
            <a:off x="2622421" y="2218955"/>
            <a:ext cx="520352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890" lvl="1" indent="-17145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200" spc="-1" dirty="0">
                <a:solidFill>
                  <a:srgbClr val="000000"/>
                </a:solidFill>
              </a:rPr>
              <a:t>While waiting for a Mentee Connection feedback</a:t>
            </a:r>
          </a:p>
          <a:p>
            <a:pPr marL="972090" lvl="2" indent="-171450">
              <a:spcBef>
                <a:spcPts val="36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200" spc="-1" dirty="0">
                <a:solidFill>
                  <a:srgbClr val="000000"/>
                </a:solidFill>
              </a:rPr>
              <a:t>Review the available Leadership Development material on the </a:t>
            </a:r>
            <a:r>
              <a:rPr lang="en-GB" sz="1200" u="sng" spc="-1" dirty="0">
                <a:solidFill>
                  <a:srgbClr val="0000FF"/>
                </a:solidFill>
                <a:hlinkClick r:id="rId5"/>
              </a:rPr>
              <a:t>ZONTA web-site</a:t>
            </a:r>
            <a:endParaRPr lang="en-GB" sz="1200" u="sng" spc="-1" dirty="0">
              <a:solidFill>
                <a:srgbClr val="0000FF"/>
              </a:solidFill>
            </a:endParaRPr>
          </a:p>
          <a:p>
            <a:pPr marL="972090" lvl="2" indent="-171450">
              <a:spcBef>
                <a:spcPts val="36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200" spc="-1" dirty="0">
                <a:solidFill>
                  <a:srgbClr val="000000"/>
                </a:solidFill>
              </a:rPr>
              <a:t>Review the Mentoring Session Guidelines (see Appendix)</a:t>
            </a:r>
            <a:endParaRPr lang="en-US" sz="1200" spc="-1" dirty="0">
              <a:solidFill>
                <a:srgbClr val="000000"/>
              </a:solidFill>
            </a:endParaRPr>
          </a:p>
          <a:p>
            <a:pPr marL="972090" lvl="2" indent="-171450">
              <a:spcBef>
                <a:spcPts val="36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200" spc="-1" dirty="0">
                <a:solidFill>
                  <a:srgbClr val="000000"/>
                </a:solidFill>
              </a:rPr>
              <a:t>In case of questions contact the D28 Mentoring Coordinators  at </a:t>
            </a:r>
            <a:r>
              <a:rPr lang="en-GB" sz="1200" spc="-1" dirty="0">
                <a:solidFill>
                  <a:srgbClr val="000000"/>
                </a:solidFill>
                <a:hlinkClick r:id="rId4"/>
              </a:rPr>
              <a:t>W4WZontaMentoring@gmx.net</a:t>
            </a:r>
            <a:r>
              <a:rPr lang="en-GB" sz="1200" spc="-1" dirty="0">
                <a:solidFill>
                  <a:srgbClr val="000000"/>
                </a:solidFill>
              </a:rPr>
              <a:t> </a:t>
            </a:r>
            <a:endParaRPr lang="en-US" sz="1200" spc="-1" dirty="0">
              <a:solidFill>
                <a:srgbClr val="00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63F522B-1836-4BB2-BABC-B2EE9A4FF1D5}"/>
              </a:ext>
            </a:extLst>
          </p:cNvPr>
          <p:cNvSpPr/>
          <p:nvPr/>
        </p:nvSpPr>
        <p:spPr>
          <a:xfrm>
            <a:off x="2384127" y="223108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3440" lvl="1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</a:pPr>
            <a:endParaRPr lang="en-US" sz="1200" spc="-1" dirty="0">
              <a:solidFill>
                <a:srgbClr val="00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2868A4B-02E9-4847-AE42-19C28B15856D}"/>
              </a:ext>
            </a:extLst>
          </p:cNvPr>
          <p:cNvSpPr/>
          <p:nvPr/>
        </p:nvSpPr>
        <p:spPr>
          <a:xfrm>
            <a:off x="2384127" y="252278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3440" lvl="1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</a:pPr>
            <a:endParaRPr lang="en-US" sz="1200" spc="-1" dirty="0">
              <a:solidFill>
                <a:srgbClr val="00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822ECD-145C-4679-8353-FF387F2ABC32}"/>
              </a:ext>
            </a:extLst>
          </p:cNvPr>
          <p:cNvSpPr/>
          <p:nvPr/>
        </p:nvSpPr>
        <p:spPr>
          <a:xfrm>
            <a:off x="3886200" y="355857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890" lvl="1" indent="-17145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200" spc="-1" dirty="0">
                <a:solidFill>
                  <a:srgbClr val="000000"/>
                </a:solidFill>
              </a:rPr>
              <a:t>Connect to your Mentee, meet up, pre-define </a:t>
            </a:r>
            <a:r>
              <a:rPr lang="en-GB" sz="1200" spc="-1">
                <a:solidFill>
                  <a:srgbClr val="000000"/>
                </a:solidFill>
              </a:rPr>
              <a:t>your journey (including the duration), </a:t>
            </a:r>
            <a:r>
              <a:rPr lang="en-GB" sz="1200" b="1" spc="-1" dirty="0">
                <a:solidFill>
                  <a:srgbClr val="000000"/>
                </a:solidFill>
              </a:rPr>
              <a:t>start talking </a:t>
            </a:r>
            <a:r>
              <a:rPr lang="en-GB" sz="1200" spc="-1" dirty="0">
                <a:solidFill>
                  <a:srgbClr val="000000"/>
                </a:solidFill>
              </a:rPr>
              <a:t>and see where the connect takes you for the benefit of you both!</a:t>
            </a:r>
            <a:endParaRPr lang="en-US" sz="1200" spc="-1" dirty="0">
              <a:solidFill>
                <a:srgbClr val="000000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514792B-B894-4D1A-A203-87A35CD9A4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2953" y="4007665"/>
            <a:ext cx="1693700" cy="954107"/>
          </a:xfrm>
          <a:prstGeom prst="rect">
            <a:avLst/>
          </a:prstGeom>
        </p:spPr>
      </p:pic>
      <p:sp>
        <p:nvSpPr>
          <p:cNvPr id="3" name="Arrow: Curved Right 2">
            <a:extLst>
              <a:ext uri="{FF2B5EF4-FFF2-40B4-BE49-F238E27FC236}">
                <a16:creationId xmlns:a16="http://schemas.microsoft.com/office/drawing/2014/main" id="{AD77E2A1-E8A1-4A70-AEA2-D34F9CA8AB5A}"/>
              </a:ext>
            </a:extLst>
          </p:cNvPr>
          <p:cNvSpPr/>
          <p:nvPr/>
        </p:nvSpPr>
        <p:spPr>
          <a:xfrm>
            <a:off x="2007868" y="1584751"/>
            <a:ext cx="336421" cy="51507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Arrow: Curved Right 15">
            <a:extLst>
              <a:ext uri="{FF2B5EF4-FFF2-40B4-BE49-F238E27FC236}">
                <a16:creationId xmlns:a16="http://schemas.microsoft.com/office/drawing/2014/main" id="{2BA5BB07-C0E0-49B3-8306-9D05E2E27B37}"/>
              </a:ext>
            </a:extLst>
          </p:cNvPr>
          <p:cNvSpPr/>
          <p:nvPr/>
        </p:nvSpPr>
        <p:spPr>
          <a:xfrm>
            <a:off x="2622421" y="2359089"/>
            <a:ext cx="336421" cy="51507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Arrow: Curved Right 19">
            <a:extLst>
              <a:ext uri="{FF2B5EF4-FFF2-40B4-BE49-F238E27FC236}">
                <a16:creationId xmlns:a16="http://schemas.microsoft.com/office/drawing/2014/main" id="{C2F5C0F7-0EB8-4C05-94FA-E859DDB5747F}"/>
              </a:ext>
            </a:extLst>
          </p:cNvPr>
          <p:cNvSpPr/>
          <p:nvPr/>
        </p:nvSpPr>
        <p:spPr>
          <a:xfrm>
            <a:off x="3086100" y="3239320"/>
            <a:ext cx="336421" cy="51507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702A7263-154B-43DB-B2CB-EFF048143F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7785729"/>
              </p:ext>
            </p:extLst>
          </p:nvPr>
        </p:nvGraphicFramePr>
        <p:xfrm>
          <a:off x="7527513" y="1788732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showAsIcon="1" r:id="rId7" imgW="914400" imgH="771480" progId="Word.Document.12">
                  <p:embed/>
                </p:oleObj>
              </mc:Choice>
              <mc:Fallback>
                <p:oleObj name="Document" showAsIcon="1" r:id="rId7" imgW="914400" imgH="771480" progId="Word.Document.12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702A7263-154B-43DB-B2CB-EFF048143F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527513" y="1788732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498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verb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verb" cmd="0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AT" sz="2800" spc="-1" dirty="0">
                <a:latin typeface="Lato Semibold"/>
              </a:rPr>
              <a:t>„I </a:t>
            </a:r>
            <a:r>
              <a:rPr lang="de-AT" sz="2800" spc="-1" dirty="0" err="1">
                <a:latin typeface="Lato Semibold"/>
              </a:rPr>
              <a:t>want</a:t>
            </a:r>
            <a:r>
              <a:rPr lang="de-AT" sz="2800" spc="-1" dirty="0">
                <a:latin typeface="Lato Semibold"/>
              </a:rPr>
              <a:t> </a:t>
            </a:r>
            <a:r>
              <a:rPr lang="de-AT" sz="2800" spc="-1" dirty="0" err="1">
                <a:latin typeface="Lato Semibold"/>
              </a:rPr>
              <a:t>to</a:t>
            </a:r>
            <a:r>
              <a:rPr lang="de-AT" sz="2800" spc="-1" dirty="0">
                <a:latin typeface="Lato Semibold"/>
              </a:rPr>
              <a:t> </a:t>
            </a:r>
            <a:r>
              <a:rPr lang="de-AT" sz="2800" spc="-1" dirty="0" err="1">
                <a:latin typeface="Lato Semibold"/>
              </a:rPr>
              <a:t>be</a:t>
            </a:r>
            <a:r>
              <a:rPr lang="de-AT" sz="2800" spc="-1" dirty="0">
                <a:latin typeface="Lato Semibold"/>
              </a:rPr>
              <a:t> a Mentee“</a:t>
            </a:r>
            <a:endParaRPr lang="en-US" sz="2800" b="0" strike="noStrike" spc="-1" dirty="0">
              <a:solidFill>
                <a:srgbClr val="000000"/>
              </a:solidFill>
              <a:latin typeface="Lato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3875F20-9050-4D45-8D33-10BBF506E94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78750"/>
            <a:ext cx="2270125" cy="1108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9CBCA1-43F5-4AF7-AEB5-83F1B6AC6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597521"/>
            <a:ext cx="1524000" cy="10429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9F50F1-6F1D-46B6-ACE0-05AB4AA40DAC}"/>
              </a:ext>
            </a:extLst>
          </p:cNvPr>
          <p:cNvSpPr txBox="1"/>
          <p:nvPr/>
        </p:nvSpPr>
        <p:spPr>
          <a:xfrm>
            <a:off x="2490330" y="1380080"/>
            <a:ext cx="464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AT" sz="1200" dirty="0"/>
              <a:t>Fill out the Mentee Template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AT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spc="-1" dirty="0">
                <a:solidFill>
                  <a:srgbClr val="000000"/>
                </a:solidFill>
              </a:rPr>
              <a:t>Send the Template to the D28 Mentoring Coordinators  at </a:t>
            </a:r>
            <a:r>
              <a:rPr lang="en-GB" sz="1200" spc="-1" dirty="0">
                <a:solidFill>
                  <a:srgbClr val="000000"/>
                </a:solidFill>
                <a:hlinkClick r:id="rId4"/>
              </a:rPr>
              <a:t>W4WZontaMentoring@gmx.net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DE6D2B-9847-4491-86F8-BF82DA0CBD8D}"/>
              </a:ext>
            </a:extLst>
          </p:cNvPr>
          <p:cNvSpPr txBox="1"/>
          <p:nvPr/>
        </p:nvSpPr>
        <p:spPr>
          <a:xfrm>
            <a:off x="484768" y="3430101"/>
            <a:ext cx="1930749" cy="1169551"/>
          </a:xfrm>
          <a:prstGeom prst="rect">
            <a:avLst/>
          </a:prstGeom>
          <a:solidFill>
            <a:srgbClr val="F5BD47"/>
          </a:solidFill>
          <a:ln w="76200">
            <a:solidFill>
              <a:srgbClr val="005F7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/>
              <a:t>Remember how so much there is to learn about LIFE from another Woman!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721861-D874-45EA-86D1-CE0FC2310020}"/>
              </a:ext>
            </a:extLst>
          </p:cNvPr>
          <p:cNvSpPr txBox="1"/>
          <p:nvPr/>
        </p:nvSpPr>
        <p:spPr>
          <a:xfrm>
            <a:off x="2524966" y="2208103"/>
            <a:ext cx="520352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890" lvl="1" indent="-17145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200" spc="-1" dirty="0">
                <a:solidFill>
                  <a:srgbClr val="000000"/>
                </a:solidFill>
              </a:rPr>
              <a:t>While waiting for a Mentor Connection feedback</a:t>
            </a:r>
          </a:p>
          <a:p>
            <a:pPr marL="972090" lvl="2" indent="-171450">
              <a:spcBef>
                <a:spcPts val="36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200" spc="-1" dirty="0">
                <a:solidFill>
                  <a:srgbClr val="000000"/>
                </a:solidFill>
              </a:rPr>
              <a:t>Define </a:t>
            </a:r>
            <a:r>
              <a:rPr lang="en-GB" sz="1200" b="1" spc="-1" dirty="0">
                <a:solidFill>
                  <a:srgbClr val="000000"/>
                </a:solidFill>
              </a:rPr>
              <a:t>your mentoring goals</a:t>
            </a:r>
            <a:r>
              <a:rPr lang="en-GB" sz="1200" spc="-1" dirty="0">
                <a:solidFill>
                  <a:srgbClr val="000000"/>
                </a:solidFill>
              </a:rPr>
              <a:t> as clearly as possible</a:t>
            </a:r>
            <a:endParaRPr lang="en-GB" sz="1200" u="sng" spc="-1" dirty="0">
              <a:solidFill>
                <a:srgbClr val="0000FF"/>
              </a:solidFill>
            </a:endParaRPr>
          </a:p>
          <a:p>
            <a:pPr marL="972090" lvl="2" indent="-171450">
              <a:spcBef>
                <a:spcPts val="36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200" spc="-1" dirty="0">
                <a:solidFill>
                  <a:srgbClr val="000000"/>
                </a:solidFill>
              </a:rPr>
              <a:t>Review the Mentoring Session Guidelines (see Appendix)</a:t>
            </a:r>
            <a:endParaRPr lang="en-US" sz="1200" spc="-1" dirty="0">
              <a:solidFill>
                <a:srgbClr val="000000"/>
              </a:solidFill>
            </a:endParaRPr>
          </a:p>
          <a:p>
            <a:pPr marL="972090" lvl="2" indent="-171450">
              <a:spcBef>
                <a:spcPts val="36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200" spc="-1" dirty="0">
                <a:solidFill>
                  <a:srgbClr val="000000"/>
                </a:solidFill>
              </a:rPr>
              <a:t>In case of questions contact the D28 Mentoring Coordinators  at </a:t>
            </a:r>
            <a:r>
              <a:rPr lang="en-GB" sz="1200" spc="-1" dirty="0">
                <a:solidFill>
                  <a:srgbClr val="000000"/>
                </a:solidFill>
                <a:hlinkClick r:id="rId4"/>
              </a:rPr>
              <a:t>W4WZontaMentoring@gmx.net</a:t>
            </a:r>
            <a:r>
              <a:rPr lang="en-GB" sz="1200" spc="-1" dirty="0">
                <a:solidFill>
                  <a:srgbClr val="000000"/>
                </a:solidFill>
              </a:rPr>
              <a:t> </a:t>
            </a:r>
            <a:endParaRPr lang="en-US" sz="1200" spc="-1" dirty="0">
              <a:solidFill>
                <a:srgbClr val="00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63F522B-1836-4BB2-BABC-B2EE9A4FF1D5}"/>
              </a:ext>
            </a:extLst>
          </p:cNvPr>
          <p:cNvSpPr/>
          <p:nvPr/>
        </p:nvSpPr>
        <p:spPr>
          <a:xfrm>
            <a:off x="2670199" y="222317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3440" lvl="1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</a:pPr>
            <a:endParaRPr lang="en-US" sz="1200" spc="-1" dirty="0">
              <a:solidFill>
                <a:srgbClr val="00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2868A4B-02E9-4847-AE42-19C28B15856D}"/>
              </a:ext>
            </a:extLst>
          </p:cNvPr>
          <p:cNvSpPr/>
          <p:nvPr/>
        </p:nvSpPr>
        <p:spPr>
          <a:xfrm>
            <a:off x="2384127" y="252278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3440" lvl="1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</a:pPr>
            <a:endParaRPr lang="en-US" sz="1200" spc="-1" dirty="0">
              <a:solidFill>
                <a:srgbClr val="00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822ECD-145C-4679-8353-FF387F2ABC32}"/>
              </a:ext>
            </a:extLst>
          </p:cNvPr>
          <p:cNvSpPr/>
          <p:nvPr/>
        </p:nvSpPr>
        <p:spPr>
          <a:xfrm>
            <a:off x="3352800" y="34523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890" lvl="1" indent="-17145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200" spc="-1" dirty="0">
                <a:solidFill>
                  <a:srgbClr val="000000"/>
                </a:solidFill>
              </a:rPr>
              <a:t>Connect to your Mentor, meet up, pre-define your journey, </a:t>
            </a:r>
            <a:r>
              <a:rPr lang="en-GB" sz="1200" b="1" spc="-1" dirty="0">
                <a:solidFill>
                  <a:srgbClr val="000000"/>
                </a:solidFill>
              </a:rPr>
              <a:t>start talking </a:t>
            </a:r>
            <a:r>
              <a:rPr lang="en-GB" sz="1200" spc="-1" dirty="0">
                <a:solidFill>
                  <a:srgbClr val="000000"/>
                </a:solidFill>
              </a:rPr>
              <a:t>and see where the connect takes you for the benefit of you both!</a:t>
            </a:r>
            <a:endParaRPr lang="en-US" sz="1200" spc="-1" dirty="0">
              <a:solidFill>
                <a:srgbClr val="000000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514792B-B894-4D1A-A203-87A35CD9A4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2953" y="4007665"/>
            <a:ext cx="1693700" cy="954107"/>
          </a:xfrm>
          <a:prstGeom prst="rect">
            <a:avLst/>
          </a:prstGeom>
        </p:spPr>
      </p:pic>
      <p:sp>
        <p:nvSpPr>
          <p:cNvPr id="16" name="Arrow: Curved Right 15">
            <a:extLst>
              <a:ext uri="{FF2B5EF4-FFF2-40B4-BE49-F238E27FC236}">
                <a16:creationId xmlns:a16="http://schemas.microsoft.com/office/drawing/2014/main" id="{DCF1977A-ED2D-4E78-937D-FBC857B925A7}"/>
              </a:ext>
            </a:extLst>
          </p:cNvPr>
          <p:cNvSpPr/>
          <p:nvPr/>
        </p:nvSpPr>
        <p:spPr>
          <a:xfrm>
            <a:off x="2040779" y="1535248"/>
            <a:ext cx="336421" cy="51507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Arrow: Curved Right 19">
            <a:extLst>
              <a:ext uri="{FF2B5EF4-FFF2-40B4-BE49-F238E27FC236}">
                <a16:creationId xmlns:a16="http://schemas.microsoft.com/office/drawing/2014/main" id="{735135E4-3BC9-4DD1-8F7D-C812F398E248}"/>
              </a:ext>
            </a:extLst>
          </p:cNvPr>
          <p:cNvSpPr/>
          <p:nvPr/>
        </p:nvSpPr>
        <p:spPr>
          <a:xfrm>
            <a:off x="2429372" y="2314214"/>
            <a:ext cx="336421" cy="51507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Arrow: Curved Right 20">
            <a:extLst>
              <a:ext uri="{FF2B5EF4-FFF2-40B4-BE49-F238E27FC236}">
                <a16:creationId xmlns:a16="http://schemas.microsoft.com/office/drawing/2014/main" id="{288028C7-8DF0-460F-9B91-94BF2A65A5FE}"/>
              </a:ext>
            </a:extLst>
          </p:cNvPr>
          <p:cNvSpPr/>
          <p:nvPr/>
        </p:nvSpPr>
        <p:spPr>
          <a:xfrm>
            <a:off x="3184589" y="3558859"/>
            <a:ext cx="336421" cy="51507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AA469BC-EF72-40A7-9902-113BD5C34A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92013"/>
              </p:ext>
            </p:extLst>
          </p:nvPr>
        </p:nvGraphicFramePr>
        <p:xfrm>
          <a:off x="7491755" y="1971023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showAsIcon="1" r:id="rId6" imgW="914400" imgH="771480" progId="Word.Document.12">
                  <p:embed/>
                </p:oleObj>
              </mc:Choice>
              <mc:Fallback>
                <p:oleObj name="Document" showAsIcon="1" r:id="rId6" imgW="914400" imgH="771480" progId="Word.Documen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1AA469BC-EF72-40A7-9902-113BD5C34A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491755" y="1971023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870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verb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verb" cmd="0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to">
      <a:majorFont>
        <a:latin typeface="Lato Semibold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310AB27C2DFD489841547AD5DA5CF6" ma:contentTypeVersion="20" ma:contentTypeDescription="Create a new document." ma:contentTypeScope="" ma:versionID="a99ceb5f8992ba5c07d9d470f78f9c68">
  <xsd:schema xmlns:xsd="http://www.w3.org/2001/XMLSchema" xmlns:xs="http://www.w3.org/2001/XMLSchema" xmlns:p="http://schemas.microsoft.com/office/2006/metadata/properties" xmlns:ns2="1648f2b9-7a6f-470c-ab6b-ef6897e5ddd7" xmlns:ns3="dfeb9015-71a4-494b-8681-bf0e88f79a28" targetNamespace="http://schemas.microsoft.com/office/2006/metadata/properties" ma:root="true" ma:fieldsID="f8301e19f1f8d2315c49910f7837ef26" ns2:_="" ns3:_="">
    <xsd:import namespace="1648f2b9-7a6f-470c-ab6b-ef6897e5ddd7"/>
    <xsd:import namespace="dfeb9015-71a4-494b-8681-bf0e88f79a2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48f2b9-7a6f-470c-ab6b-ef6897e5ddd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eb9015-71a4-494b-8681-bf0e88f79a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8554421-EA54-4CE2-8546-72D9F3B829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48f2b9-7a6f-470c-ab6b-ef6897e5ddd7"/>
    <ds:schemaRef ds:uri="dfeb9015-71a4-494b-8681-bf0e88f79a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B921CC7-540C-4225-B051-0A2F37DF2FD6}">
  <ds:schemaRefs>
    <ds:schemaRef ds:uri="http://purl.org/dc/elements/1.1/"/>
    <ds:schemaRef ds:uri="http://schemas.openxmlformats.org/package/2006/metadata/core-properties"/>
    <ds:schemaRef ds:uri="1648f2b9-7a6f-470c-ab6b-ef6897e5ddd7"/>
    <ds:schemaRef ds:uri="http://purl.org/dc/dcmitype/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dfeb9015-71a4-494b-8681-bf0e88f79a28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9C40B7C-7CB6-4E1F-AC71-017B2808533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923</Words>
  <Application>Microsoft Office PowerPoint</Application>
  <PresentationFormat>On-screen Show (16:9)</PresentationFormat>
  <Paragraphs>140</Paragraphs>
  <Slides>14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Lato</vt:lpstr>
      <vt:lpstr>Lato Semibold</vt:lpstr>
      <vt:lpstr>Office Theme</vt:lpstr>
      <vt:lpstr>Microsoft Word Document</vt:lpstr>
      <vt:lpstr>Acrobat Document</vt:lpstr>
      <vt:lpstr>Zonta Mentoring Initiative –  Women for Women W4W</vt:lpstr>
      <vt:lpstr>Why Zonta D28 Mentoring?</vt:lpstr>
      <vt:lpstr>What is Mentoring?</vt:lpstr>
      <vt:lpstr>D28 Mentoring approaches</vt:lpstr>
      <vt:lpstr>1. Re-ignite “Godmother Concept”</vt:lpstr>
      <vt:lpstr>„I want (to be) a ZONTA Godmother“</vt:lpstr>
      <vt:lpstr>2. Roll-out ZONTA Mentoring program</vt:lpstr>
      <vt:lpstr>„I want to be a Mentor“</vt:lpstr>
      <vt:lpstr>„I want to be a Mentee“</vt:lpstr>
      <vt:lpstr>W4W Zonta Mentoring – Next Steps</vt:lpstr>
      <vt:lpstr>Questions and suggestions</vt:lpstr>
      <vt:lpstr>D28 Mentoring – W4W</vt:lpstr>
      <vt:lpstr>Mentoring Artefacts</vt:lpstr>
      <vt:lpstr>Mentoring Session Guidelines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Edrinn</dc:creator>
  <cp:lastModifiedBy>Kostal, Ursula</cp:lastModifiedBy>
  <cp:revision>95</cp:revision>
  <dcterms:created xsi:type="dcterms:W3CDTF">2018-01-12T21:14:27Z</dcterms:created>
  <dcterms:modified xsi:type="dcterms:W3CDTF">2021-10-20T19:17:05Z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0x010100DF310AB27C2DFD489841547AD5DA5CF6</vt:lpwstr>
  </property>
  <property fmtid="{D5CDD505-2E9C-101B-9397-08002B2CF9AE}" pid="3" name="MSIP_Label_394d6eb9-14dc-4491-8473-518c4004c83a_Enabled">
    <vt:lpwstr>true</vt:lpwstr>
  </property>
  <property fmtid="{D5CDD505-2E9C-101B-9397-08002B2CF9AE}" pid="4" name="MSIP_Label_394d6eb9-14dc-4491-8473-518c4004c83a_SetDate">
    <vt:lpwstr>2021-10-20T19:04:49Z</vt:lpwstr>
  </property>
  <property fmtid="{D5CDD505-2E9C-101B-9397-08002B2CF9AE}" pid="5" name="MSIP_Label_394d6eb9-14dc-4491-8473-518c4004c83a_Method">
    <vt:lpwstr>Privileged</vt:lpwstr>
  </property>
  <property fmtid="{D5CDD505-2E9C-101B-9397-08002B2CF9AE}" pid="6" name="MSIP_Label_394d6eb9-14dc-4491-8473-518c4004c83a_Name">
    <vt:lpwstr>Public</vt:lpwstr>
  </property>
  <property fmtid="{D5CDD505-2E9C-101B-9397-08002B2CF9AE}" pid="7" name="MSIP_Label_394d6eb9-14dc-4491-8473-518c4004c83a_SiteId">
    <vt:lpwstr>18a01ad8-9727-498a-a47d-17374c6fd9f7</vt:lpwstr>
  </property>
  <property fmtid="{D5CDD505-2E9C-101B-9397-08002B2CF9AE}" pid="8" name="MSIP_Label_394d6eb9-14dc-4491-8473-518c4004c83a_ActionId">
    <vt:lpwstr>55c262db-122a-4660-b1e6-c7e0ff5e4caf</vt:lpwstr>
  </property>
  <property fmtid="{D5CDD505-2E9C-101B-9397-08002B2CF9AE}" pid="9" name="MSIP_Label_394d6eb9-14dc-4491-8473-518c4004c83a_ContentBits">
    <vt:lpwstr>0</vt:lpwstr>
  </property>
</Properties>
</file>